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emf" ContentType="image/x-em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9"/>
  </p:notesMasterIdLst>
  <p:handoutMasterIdLst>
    <p:handoutMasterId r:id="rId60"/>
  </p:handoutMasterIdLst>
  <p:sldIdLst>
    <p:sldId id="1016" r:id="rId2"/>
    <p:sldId id="1017" r:id="rId3"/>
    <p:sldId id="1046" r:id="rId4"/>
    <p:sldId id="1050" r:id="rId5"/>
    <p:sldId id="948" r:id="rId6"/>
    <p:sldId id="1032" r:id="rId7"/>
    <p:sldId id="1007" r:id="rId8"/>
    <p:sldId id="1054" r:id="rId9"/>
    <p:sldId id="1044" r:id="rId10"/>
    <p:sldId id="1053" r:id="rId11"/>
    <p:sldId id="951" r:id="rId12"/>
    <p:sldId id="952" r:id="rId13"/>
    <p:sldId id="953" r:id="rId14"/>
    <p:sldId id="954" r:id="rId15"/>
    <p:sldId id="1051" r:id="rId16"/>
    <p:sldId id="1030" r:id="rId17"/>
    <p:sldId id="1052" r:id="rId18"/>
    <p:sldId id="1049" r:id="rId19"/>
    <p:sldId id="1047" r:id="rId20"/>
    <p:sldId id="1048" r:id="rId21"/>
    <p:sldId id="1021" r:id="rId22"/>
    <p:sldId id="1022" r:id="rId23"/>
    <p:sldId id="1023" r:id="rId24"/>
    <p:sldId id="1029" r:id="rId25"/>
    <p:sldId id="1026" r:id="rId26"/>
    <p:sldId id="1035" r:id="rId27"/>
    <p:sldId id="1034" r:id="rId28"/>
    <p:sldId id="1033" r:id="rId29"/>
    <p:sldId id="1045" r:id="rId30"/>
    <p:sldId id="1036" r:id="rId31"/>
    <p:sldId id="1038" r:id="rId32"/>
    <p:sldId id="1025" r:id="rId33"/>
    <p:sldId id="1039" r:id="rId34"/>
    <p:sldId id="1055" r:id="rId35"/>
    <p:sldId id="1042" r:id="rId36"/>
    <p:sldId id="1056" r:id="rId37"/>
    <p:sldId id="956" r:id="rId38"/>
    <p:sldId id="957" r:id="rId39"/>
    <p:sldId id="958" r:id="rId40"/>
    <p:sldId id="959" r:id="rId41"/>
    <p:sldId id="960" r:id="rId42"/>
    <p:sldId id="961" r:id="rId43"/>
    <p:sldId id="962" r:id="rId44"/>
    <p:sldId id="963" r:id="rId45"/>
    <p:sldId id="1057" r:id="rId46"/>
    <p:sldId id="965" r:id="rId47"/>
    <p:sldId id="966" r:id="rId48"/>
    <p:sldId id="1058" r:id="rId49"/>
    <p:sldId id="1059" r:id="rId50"/>
    <p:sldId id="969" r:id="rId51"/>
    <p:sldId id="1060" r:id="rId52"/>
    <p:sldId id="1061" r:id="rId53"/>
    <p:sldId id="1062" r:id="rId54"/>
    <p:sldId id="973" r:id="rId55"/>
    <p:sldId id="974" r:id="rId56"/>
    <p:sldId id="1063" r:id="rId57"/>
    <p:sldId id="835" r:id="rId58"/>
  </p:sldIdLst>
  <p:sldSz cx="9144000" cy="6858000" type="screen4x3"/>
  <p:notesSz cx="7315200" cy="9601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1pPr>
    <a:lvl2pPr marL="457130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2pPr>
    <a:lvl3pPr marL="914259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3pPr>
    <a:lvl4pPr marL="1371390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4pPr>
    <a:lvl5pPr marL="1828519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5pPr>
    <a:lvl6pPr marL="2285649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6pPr>
    <a:lvl7pPr marL="2742780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7pPr>
    <a:lvl8pPr marL="3199908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8pPr>
    <a:lvl9pPr marL="3657039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33"/>
    <a:srgbClr val="FFCC99"/>
    <a:srgbClr val="CCFF99"/>
    <a:srgbClr val="CC99FF"/>
    <a:srgbClr val="000066"/>
    <a:srgbClr val="996600"/>
    <a:srgbClr val="4D6997"/>
    <a:srgbClr val="66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247" autoAdjust="0"/>
    <p:restoredTop sz="75202" autoAdjust="0"/>
  </p:normalViewPr>
  <p:slideViewPr>
    <p:cSldViewPr>
      <p:cViewPr varScale="1">
        <p:scale>
          <a:sx n="90" d="100"/>
          <a:sy n="90" d="100"/>
        </p:scale>
        <p:origin x="208" y="28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>
      <p:cViewPr varScale="1">
        <p:scale>
          <a:sx n="56" d="100"/>
          <a:sy n="56" d="100"/>
        </p:scale>
        <p:origin x="-1782" y="-78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theme" Target="theme/theme1.xml"/><Relationship Id="rId64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notesMaster" Target="notesMasters/notesMaster1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handoutMaster" Target="handoutMasters/handoutMaster1.xml"/><Relationship Id="rId61" Type="http://schemas.openxmlformats.org/officeDocument/2006/relationships/presProps" Target="presProps.xml"/><Relationship Id="rId62" Type="http://schemas.openxmlformats.org/officeDocument/2006/relationships/viewProps" Target="view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4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6551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algn="r"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5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1776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5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6551" y="9121776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algn="r"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fld id="{D098A0DF-783C-49D9-9260-6806A799FD3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0716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4964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algn="r"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0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8888" y="720725"/>
            <a:ext cx="4797425" cy="35988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59301"/>
            <a:ext cx="5853113" cy="432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9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4964" y="9120189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algn="r"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fld id="{A0D86A14-AC1F-4C9A-8DDE-CE6B11F3119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75978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13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25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39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51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5649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780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908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039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F1C54646-0D07-4FF9-A023-B10353C3EDA1}" type="slidenum">
              <a:rPr lang="en-GB" smtClean="0"/>
              <a:pPr defTabSz="963613"/>
              <a:t>3</a:t>
            </a:fld>
            <a:endParaRPr lang="en-GB" smtClean="0"/>
          </a:p>
        </p:txBody>
      </p:sp>
      <p:sp>
        <p:nvSpPr>
          <p:cNvPr id="126979" name="Text Box 1"/>
          <p:cNvSpPr txBox="1">
            <a:spLocks noChangeArrowheads="1"/>
          </p:cNvSpPr>
          <p:nvPr/>
        </p:nvSpPr>
        <p:spPr bwMode="auto">
          <a:xfrm>
            <a:off x="1219200" y="720725"/>
            <a:ext cx="4872038" cy="359886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96657" tIns="48328" rIns="96657" bIns="48328" anchor="ctr"/>
          <a:lstStyle/>
          <a:p>
            <a:endParaRPr lang="en-US"/>
          </a:p>
        </p:txBody>
      </p:sp>
      <p:sp>
        <p:nvSpPr>
          <p:cNvPr id="126980" name="Rectangle 2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9278207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648576F9-A16A-4627-AE79-438C1EBD8A5D}" type="slidenum">
              <a:rPr lang="en-GB" smtClean="0"/>
              <a:pPr defTabSz="963613"/>
              <a:t>48</a:t>
            </a:fld>
            <a:endParaRPr lang="en-GB" smtClean="0"/>
          </a:p>
        </p:txBody>
      </p:sp>
      <p:sp>
        <p:nvSpPr>
          <p:cNvPr id="134147" name="Text Box 1"/>
          <p:cNvSpPr txBox="1">
            <a:spLocks noChangeArrowheads="1"/>
          </p:cNvSpPr>
          <p:nvPr/>
        </p:nvSpPr>
        <p:spPr bwMode="auto">
          <a:xfrm>
            <a:off x="1219200" y="720725"/>
            <a:ext cx="4872038" cy="359886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96657" tIns="48328" rIns="96657" bIns="48328" anchor="ctr"/>
          <a:lstStyle/>
          <a:p>
            <a:endParaRPr lang="en-US"/>
          </a:p>
        </p:txBody>
      </p:sp>
      <p:sp>
        <p:nvSpPr>
          <p:cNvPr id="134148" name="Rectangle 2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1079894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B7AEF09B-280C-4F51-A71A-017F83C614AE}" type="slidenum">
              <a:rPr lang="en-GB" smtClean="0"/>
              <a:pPr defTabSz="963613"/>
              <a:t>49</a:t>
            </a:fld>
            <a:endParaRPr lang="en-GB" smtClean="0"/>
          </a:p>
        </p:txBody>
      </p:sp>
      <p:sp>
        <p:nvSpPr>
          <p:cNvPr id="135171" name="Text Box 1"/>
          <p:cNvSpPr txBox="1">
            <a:spLocks noChangeArrowheads="1"/>
          </p:cNvSpPr>
          <p:nvPr/>
        </p:nvSpPr>
        <p:spPr bwMode="auto">
          <a:xfrm>
            <a:off x="1219200" y="720725"/>
            <a:ext cx="4872038" cy="359886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96657" tIns="48328" rIns="96657" bIns="48328" anchor="ctr"/>
          <a:lstStyle/>
          <a:p>
            <a:endParaRPr lang="en-US"/>
          </a:p>
        </p:txBody>
      </p:sp>
      <p:sp>
        <p:nvSpPr>
          <p:cNvPr id="135172" name="Rectangle 2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8978527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648576F9-A16A-4627-AE79-438C1EBD8A5D}" type="slidenum">
              <a:rPr lang="en-GB" smtClean="0"/>
              <a:pPr defTabSz="963613"/>
              <a:t>52</a:t>
            </a:fld>
            <a:endParaRPr lang="en-GB" smtClean="0"/>
          </a:p>
        </p:txBody>
      </p:sp>
      <p:sp>
        <p:nvSpPr>
          <p:cNvPr id="134147" name="Text Box 1"/>
          <p:cNvSpPr txBox="1">
            <a:spLocks noChangeArrowheads="1"/>
          </p:cNvSpPr>
          <p:nvPr/>
        </p:nvSpPr>
        <p:spPr bwMode="auto">
          <a:xfrm>
            <a:off x="1219200" y="720725"/>
            <a:ext cx="4872038" cy="359886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96657" tIns="48328" rIns="96657" bIns="48328" anchor="ctr"/>
          <a:lstStyle/>
          <a:p>
            <a:endParaRPr lang="en-US"/>
          </a:p>
        </p:txBody>
      </p:sp>
      <p:sp>
        <p:nvSpPr>
          <p:cNvPr id="134148" name="Rectangle 2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1836740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648576F9-A16A-4627-AE79-438C1EBD8A5D}" type="slidenum">
              <a:rPr lang="en-GB" smtClean="0"/>
              <a:pPr defTabSz="963613"/>
              <a:t>53</a:t>
            </a:fld>
            <a:endParaRPr lang="en-GB" smtClean="0"/>
          </a:p>
        </p:txBody>
      </p:sp>
      <p:sp>
        <p:nvSpPr>
          <p:cNvPr id="134147" name="Text Box 1"/>
          <p:cNvSpPr txBox="1">
            <a:spLocks noChangeArrowheads="1"/>
          </p:cNvSpPr>
          <p:nvPr/>
        </p:nvSpPr>
        <p:spPr bwMode="auto">
          <a:xfrm>
            <a:off x="1219200" y="720725"/>
            <a:ext cx="4872038" cy="359886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96657" tIns="48328" rIns="96657" bIns="48328" anchor="ctr"/>
          <a:lstStyle/>
          <a:p>
            <a:endParaRPr lang="en-US"/>
          </a:p>
        </p:txBody>
      </p:sp>
      <p:sp>
        <p:nvSpPr>
          <p:cNvPr id="134148" name="Rectangle 2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4926979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F1C54646-0D07-4FF9-A023-B10353C3EDA1}" type="slidenum">
              <a:rPr lang="en-GB" smtClean="0"/>
              <a:pPr defTabSz="963613"/>
              <a:t>4</a:t>
            </a:fld>
            <a:endParaRPr lang="en-GB" smtClean="0"/>
          </a:p>
        </p:txBody>
      </p:sp>
      <p:sp>
        <p:nvSpPr>
          <p:cNvPr id="126979" name="Text Box 1"/>
          <p:cNvSpPr txBox="1">
            <a:spLocks noChangeArrowheads="1"/>
          </p:cNvSpPr>
          <p:nvPr/>
        </p:nvSpPr>
        <p:spPr bwMode="auto">
          <a:xfrm>
            <a:off x="1219200" y="720725"/>
            <a:ext cx="4872038" cy="359886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96657" tIns="48328" rIns="96657" bIns="48328" anchor="ctr"/>
          <a:lstStyle/>
          <a:p>
            <a:endParaRPr lang="en-US"/>
          </a:p>
        </p:txBody>
      </p:sp>
      <p:sp>
        <p:nvSpPr>
          <p:cNvPr id="126980" name="Rectangle 2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3634899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FDAF59DD-CBD8-4A55-A5D6-1BA11FFBBA18}" type="slidenum">
              <a:rPr lang="en-GB" smtClean="0"/>
              <a:pPr defTabSz="963613"/>
              <a:t>8</a:t>
            </a:fld>
            <a:endParaRPr lang="en-GB" smtClean="0"/>
          </a:p>
        </p:txBody>
      </p:sp>
      <p:sp>
        <p:nvSpPr>
          <p:cNvPr id="128003" name="Text Box 1"/>
          <p:cNvSpPr txBox="1">
            <a:spLocks noChangeArrowheads="1"/>
          </p:cNvSpPr>
          <p:nvPr/>
        </p:nvSpPr>
        <p:spPr bwMode="auto">
          <a:xfrm>
            <a:off x="1219200" y="720725"/>
            <a:ext cx="4872038" cy="359886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96657" tIns="48328" rIns="96657" bIns="48328" anchor="ctr"/>
          <a:lstStyle/>
          <a:p>
            <a:endParaRPr lang="en-US"/>
          </a:p>
        </p:txBody>
      </p:sp>
      <p:sp>
        <p:nvSpPr>
          <p:cNvPr id="128004" name="Rectangle 2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1004529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CB42298A-3F49-4C80-BB00-5E493BF191B6}" type="slidenum">
              <a:rPr lang="en-GB" smtClean="0"/>
              <a:pPr defTabSz="963613"/>
              <a:t>12</a:t>
            </a:fld>
            <a:endParaRPr lang="en-GB" smtClean="0"/>
          </a:p>
        </p:txBody>
      </p:sp>
      <p:sp>
        <p:nvSpPr>
          <p:cNvPr id="130051" name="Text Box 1"/>
          <p:cNvSpPr txBox="1">
            <a:spLocks noChangeArrowheads="1"/>
          </p:cNvSpPr>
          <p:nvPr/>
        </p:nvSpPr>
        <p:spPr bwMode="auto">
          <a:xfrm>
            <a:off x="1219200" y="720725"/>
            <a:ext cx="4873625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6657" tIns="48328" rIns="96657" bIns="48328" anchor="ctr"/>
          <a:lstStyle/>
          <a:p>
            <a:endParaRPr lang="en-US"/>
          </a:p>
        </p:txBody>
      </p:sp>
      <p:sp>
        <p:nvSpPr>
          <p:cNvPr id="130052" name="Rectangle 2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99808E7A-AE55-40C3-A704-52CEB95AC26D}" type="slidenum">
              <a:rPr lang="en-GB" smtClean="0"/>
              <a:pPr defTabSz="963613"/>
              <a:t>13</a:t>
            </a:fld>
            <a:endParaRPr lang="en-GB" smtClean="0"/>
          </a:p>
        </p:txBody>
      </p:sp>
      <p:sp>
        <p:nvSpPr>
          <p:cNvPr id="43011" name="Text Box 1"/>
          <p:cNvSpPr txBox="1">
            <a:spLocks noChangeArrowheads="1"/>
          </p:cNvSpPr>
          <p:nvPr/>
        </p:nvSpPr>
        <p:spPr bwMode="auto">
          <a:xfrm>
            <a:off x="1219200" y="720725"/>
            <a:ext cx="4873625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6657" tIns="48328" rIns="96657" bIns="48328" anchor="ctr"/>
          <a:lstStyle/>
          <a:p>
            <a:endParaRPr lang="en-US"/>
          </a:p>
        </p:txBody>
      </p:sp>
      <p:sp>
        <p:nvSpPr>
          <p:cNvPr id="43012" name="Rectangle 2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99808E7A-AE55-40C3-A704-52CEB95AC26D}" type="slidenum">
              <a:rPr lang="en-GB" smtClean="0"/>
              <a:pPr defTabSz="963613"/>
              <a:t>15</a:t>
            </a:fld>
            <a:endParaRPr lang="en-GB" smtClean="0"/>
          </a:p>
        </p:txBody>
      </p:sp>
      <p:sp>
        <p:nvSpPr>
          <p:cNvPr id="43011" name="Text Box 1"/>
          <p:cNvSpPr txBox="1">
            <a:spLocks noChangeArrowheads="1"/>
          </p:cNvSpPr>
          <p:nvPr/>
        </p:nvSpPr>
        <p:spPr bwMode="auto">
          <a:xfrm>
            <a:off x="1219200" y="720725"/>
            <a:ext cx="4873625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6657" tIns="48328" rIns="96657" bIns="48328" anchor="ctr"/>
          <a:lstStyle/>
          <a:p>
            <a:endParaRPr lang="en-US"/>
          </a:p>
        </p:txBody>
      </p:sp>
      <p:sp>
        <p:nvSpPr>
          <p:cNvPr id="43012" name="Rectangle 2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7250137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99808E7A-AE55-40C3-A704-52CEB95AC26D}" type="slidenum">
              <a:rPr lang="en-GB" smtClean="0"/>
              <a:pPr defTabSz="963613"/>
              <a:t>17</a:t>
            </a:fld>
            <a:endParaRPr lang="en-GB" smtClean="0"/>
          </a:p>
        </p:txBody>
      </p:sp>
      <p:sp>
        <p:nvSpPr>
          <p:cNvPr id="43011" name="Text Box 1"/>
          <p:cNvSpPr txBox="1">
            <a:spLocks noChangeArrowheads="1"/>
          </p:cNvSpPr>
          <p:nvPr/>
        </p:nvSpPr>
        <p:spPr bwMode="auto">
          <a:xfrm>
            <a:off x="1219200" y="720725"/>
            <a:ext cx="4873625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6657" tIns="48328" rIns="96657" bIns="48328" anchor="ctr"/>
          <a:lstStyle/>
          <a:p>
            <a:endParaRPr lang="en-US"/>
          </a:p>
        </p:txBody>
      </p:sp>
      <p:sp>
        <p:nvSpPr>
          <p:cNvPr id="43012" name="Rectangle 2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1590568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F1C54646-0D07-4FF9-A023-B10353C3EDA1}" type="slidenum">
              <a:rPr lang="en-GB" smtClean="0"/>
              <a:pPr defTabSz="963613"/>
              <a:t>19</a:t>
            </a:fld>
            <a:endParaRPr lang="en-GB" smtClean="0"/>
          </a:p>
        </p:txBody>
      </p:sp>
      <p:sp>
        <p:nvSpPr>
          <p:cNvPr id="126979" name="Text Box 1"/>
          <p:cNvSpPr txBox="1">
            <a:spLocks noChangeArrowheads="1"/>
          </p:cNvSpPr>
          <p:nvPr/>
        </p:nvSpPr>
        <p:spPr bwMode="auto">
          <a:xfrm>
            <a:off x="1219200" y="720725"/>
            <a:ext cx="4872038" cy="359886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96657" tIns="48328" rIns="96657" bIns="48328" anchor="ctr"/>
          <a:lstStyle/>
          <a:p>
            <a:endParaRPr lang="en-US"/>
          </a:p>
        </p:txBody>
      </p:sp>
      <p:sp>
        <p:nvSpPr>
          <p:cNvPr id="126980" name="Rectangle 2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9820597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0771FB76-BA5D-4D25-9F77-45C123F57537}" type="slidenum">
              <a:rPr lang="en-GB" smtClean="0"/>
              <a:pPr defTabSz="963613"/>
              <a:t>45</a:t>
            </a:fld>
            <a:endParaRPr lang="en-GB" smtClean="0"/>
          </a:p>
        </p:txBody>
      </p:sp>
      <p:sp>
        <p:nvSpPr>
          <p:cNvPr id="133123" name="Text Box 1"/>
          <p:cNvSpPr txBox="1">
            <a:spLocks noChangeArrowheads="1"/>
          </p:cNvSpPr>
          <p:nvPr/>
        </p:nvSpPr>
        <p:spPr bwMode="auto">
          <a:xfrm>
            <a:off x="1219200" y="720725"/>
            <a:ext cx="4872038" cy="359886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96657" tIns="48328" rIns="96657" bIns="48328" anchor="ctr"/>
          <a:lstStyle/>
          <a:p>
            <a:endParaRPr lang="en-US"/>
          </a:p>
        </p:txBody>
      </p:sp>
      <p:sp>
        <p:nvSpPr>
          <p:cNvPr id="133124" name="Rectangle 2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8768643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(Black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dk1" tx1="lt1" bg2="dk2" tx2="lt2" accent1="accent1" accent2="accent2" accent3="accent3" accent4="accent4" accent5="accent5" accent6="accent6" hlink="hlink" folHlink="folHlink"/>
  <p:sldLayoutIdLst>
    <p:sldLayoutId id="2147483653" r:id="rId1"/>
    <p:sldLayoutId id="2147483657" r:id="rId2"/>
  </p:sldLayoutIdLst>
  <p:transition/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baseline="0">
          <a:solidFill>
            <a:schemeClr val="bg1"/>
          </a:solidFill>
          <a:latin typeface="Gill Sans"/>
          <a:ea typeface="+mj-ea"/>
          <a:cs typeface="Gill San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5pPr>
      <a:lvl6pPr marL="457130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6pPr>
      <a:lvl7pPr marL="914259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7pPr>
      <a:lvl8pPr marL="1371390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8pPr>
      <a:lvl9pPr marL="1828519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9pPr>
    </p:titleStyle>
    <p:bodyStyle>
      <a:lvl1pPr marL="342848" indent="-342848" algn="l" rtl="0" eaLnBrk="0" fontAlgn="base" hangingPunct="0">
        <a:spcBef>
          <a:spcPct val="25000"/>
        </a:spcBef>
        <a:spcAft>
          <a:spcPct val="25000"/>
        </a:spcAft>
        <a:buClr>
          <a:srgbClr val="5675A9"/>
        </a:buClr>
        <a:buSzPct val="75000"/>
        <a:buFont typeface="Wingdings" charset="2"/>
        <a:buChar char="¢"/>
        <a:defRPr sz="2400" baseline="0">
          <a:solidFill>
            <a:schemeClr val="bg1"/>
          </a:solidFill>
          <a:latin typeface="Gill Sans"/>
          <a:ea typeface="+mn-ea"/>
          <a:cs typeface="Gill Sans"/>
        </a:defRPr>
      </a:lvl1pPr>
      <a:lvl2pPr marL="742836" indent="-285707" algn="l" rtl="0" eaLnBrk="0" fontAlgn="base" hangingPunct="0">
        <a:spcBef>
          <a:spcPct val="10000"/>
        </a:spcBef>
        <a:spcAft>
          <a:spcPct val="10000"/>
        </a:spcAft>
        <a:buClr>
          <a:srgbClr val="5675A9"/>
        </a:buClr>
        <a:buSzPct val="75000"/>
        <a:buFont typeface="Wingdings" charset="2"/>
        <a:buChar char="l"/>
        <a:defRPr sz="2000" baseline="0">
          <a:solidFill>
            <a:schemeClr val="bg1"/>
          </a:solidFill>
          <a:latin typeface="Gill Sans"/>
          <a:cs typeface="Gill Sans"/>
        </a:defRPr>
      </a:lvl2pPr>
      <a:lvl3pPr marL="1142824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800" baseline="0">
          <a:solidFill>
            <a:schemeClr val="bg1"/>
          </a:solidFill>
          <a:latin typeface="Gill Sans"/>
          <a:cs typeface="Gill Sans"/>
        </a:defRPr>
      </a:lvl3pPr>
      <a:lvl4pPr marL="1599954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600" baseline="0">
          <a:solidFill>
            <a:schemeClr val="bg1"/>
          </a:solidFill>
          <a:latin typeface="Gill Sans"/>
          <a:cs typeface="Gill Sans"/>
        </a:defRPr>
      </a:lvl4pPr>
      <a:lvl5pPr marL="2057085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600" baseline="0">
          <a:solidFill>
            <a:schemeClr val="bg1"/>
          </a:solidFill>
          <a:latin typeface="Gill Sans"/>
          <a:cs typeface="Gill Sans"/>
        </a:defRPr>
      </a:lvl5pPr>
      <a:lvl6pPr marL="2514215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6pPr>
      <a:lvl7pPr marL="2971344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7pPr>
      <a:lvl8pPr marL="3428475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8pPr>
      <a:lvl9pPr marL="3885603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9pPr>
    </p:bodyStyle>
    <p:otherStyle>
      <a:defPPr>
        <a:defRPr lang="en-US"/>
      </a:defPPr>
      <a:lvl1pPr marL="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4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08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3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em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jp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jpe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UniversityOfWaterloo_logo_horiz_rgb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0064" y="0"/>
            <a:ext cx="4393936" cy="1761759"/>
          </a:xfrm>
          <a:prstGeom prst="rect">
            <a:avLst/>
          </a:prstGeom>
        </p:spPr>
      </p:pic>
      <p:sp>
        <p:nvSpPr>
          <p:cNvPr id="8194" name="Rectangle 14"/>
          <p:cNvSpPr>
            <a:spLocks noChangeArrowheads="1"/>
          </p:cNvSpPr>
          <p:nvPr/>
        </p:nvSpPr>
        <p:spPr bwMode="auto">
          <a:xfrm>
            <a:off x="76200" y="1371599"/>
            <a:ext cx="8991600" cy="914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3600" dirty="0" smtClean="0">
                <a:solidFill>
                  <a:schemeClr val="bg2"/>
                </a:solidFill>
                <a:latin typeface="Gill Sans"/>
                <a:cs typeface="Gill Sans"/>
              </a:rPr>
              <a:t>Big Data Infrastructure</a:t>
            </a:r>
            <a:endParaRPr lang="en-US" sz="360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pic>
        <p:nvPicPr>
          <p:cNvPr id="9" name="Picture 13" descr="creative-commons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1600" y="6358582"/>
            <a:ext cx="1117600" cy="393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14"/>
          <p:cNvSpPr>
            <a:spLocks noChangeArrowheads="1"/>
          </p:cNvSpPr>
          <p:nvPr/>
        </p:nvSpPr>
        <p:spPr bwMode="auto">
          <a:xfrm>
            <a:off x="76200" y="2971800"/>
            <a:ext cx="89916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800" b="0" dirty="0">
                <a:solidFill>
                  <a:schemeClr val="bg2"/>
                </a:solidFill>
                <a:latin typeface="Gill Sans"/>
                <a:cs typeface="Gill Sans"/>
              </a:rPr>
              <a:t>Week </a:t>
            </a:r>
            <a:r>
              <a:rPr lang="en-US" sz="2800" b="0" dirty="0" smtClean="0">
                <a:solidFill>
                  <a:schemeClr val="bg2"/>
                </a:solidFill>
                <a:latin typeface="Gill Sans"/>
                <a:cs typeface="Gill Sans"/>
              </a:rPr>
              <a:t>5: Analyzing Graphs (1/</a:t>
            </a:r>
            <a:r>
              <a:rPr lang="en-US" sz="2800" b="0" dirty="0">
                <a:solidFill>
                  <a:schemeClr val="bg2"/>
                </a:solidFill>
                <a:latin typeface="Gill Sans"/>
                <a:cs typeface="Gill Sans"/>
              </a:rPr>
              <a:t>2)</a:t>
            </a:r>
          </a:p>
        </p:txBody>
      </p:sp>
      <p:sp>
        <p:nvSpPr>
          <p:cNvPr id="8" name="Text Box 11"/>
          <p:cNvSpPr txBox="1">
            <a:spLocks noChangeArrowheads="1"/>
          </p:cNvSpPr>
          <p:nvPr/>
        </p:nvSpPr>
        <p:spPr bwMode="auto">
          <a:xfrm>
            <a:off x="1371600" y="6324600"/>
            <a:ext cx="690375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  <a:t>This work is licensed under a Creative Commons Attribution-Noncommercial-Share Alike 3.0 United States</a:t>
            </a:r>
            <a:b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</a:br>
            <a: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  <a:t>See http://creativecommons.org/licenses/by-nc-sa/3.0/us/ for details</a:t>
            </a:r>
          </a:p>
        </p:txBody>
      </p:sp>
      <p:sp>
        <p:nvSpPr>
          <p:cNvPr id="10" name="Rectangle 14"/>
          <p:cNvSpPr>
            <a:spLocks noChangeArrowheads="1"/>
          </p:cNvSpPr>
          <p:nvPr/>
        </p:nvSpPr>
        <p:spPr bwMode="auto">
          <a:xfrm>
            <a:off x="0" y="205740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400" b="0" dirty="0">
                <a:solidFill>
                  <a:schemeClr val="bg2"/>
                </a:solidFill>
                <a:latin typeface="Gill Sans"/>
                <a:cs typeface="Gill Sans"/>
              </a:rPr>
              <a:t>CS 489/698 Big Data Infrastructure (Winter </a:t>
            </a:r>
            <a:r>
              <a:rPr lang="en-US" sz="2400" b="0" dirty="0" smtClean="0">
                <a:solidFill>
                  <a:schemeClr val="bg2"/>
                </a:solidFill>
                <a:latin typeface="Gill Sans"/>
                <a:cs typeface="Gill Sans"/>
              </a:rPr>
              <a:t>2017)</a:t>
            </a:r>
            <a:endParaRPr lang="en-US" sz="2400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12" name="Rectangle 14"/>
          <p:cNvSpPr>
            <a:spLocks noChangeArrowheads="1"/>
          </p:cNvSpPr>
          <p:nvPr/>
        </p:nvSpPr>
        <p:spPr bwMode="auto">
          <a:xfrm>
            <a:off x="76200" y="4572000"/>
            <a:ext cx="89916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400" b="0" dirty="0" smtClean="0">
                <a:solidFill>
                  <a:schemeClr val="bg2"/>
                </a:solidFill>
                <a:latin typeface="Gill Sans"/>
                <a:cs typeface="Gill Sans"/>
              </a:rPr>
              <a:t>Jimmy Lin</a:t>
            </a:r>
          </a:p>
          <a:p>
            <a:pPr algn="ctr" eaLnBrk="1" hangingPunct="1"/>
            <a:r>
              <a:rPr lang="en-US" sz="2000" b="0" dirty="0" smtClean="0">
                <a:solidFill>
                  <a:schemeClr val="bg2"/>
                </a:solidFill>
                <a:latin typeface="Gill Sans"/>
                <a:cs typeface="Gill Sans"/>
              </a:rPr>
              <a:t>David R. Cheriton School of Computer Science</a:t>
            </a:r>
          </a:p>
          <a:p>
            <a:pPr algn="ctr" eaLnBrk="1" hangingPunct="1"/>
            <a:r>
              <a:rPr lang="en-US" sz="2000" b="0" dirty="0" smtClean="0">
                <a:solidFill>
                  <a:schemeClr val="bg2"/>
                </a:solidFill>
                <a:latin typeface="Gill Sans"/>
                <a:cs typeface="Gill Sans"/>
              </a:rPr>
              <a:t>University of Waterloo</a:t>
            </a:r>
            <a:endParaRPr lang="en-US" sz="2000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11" name="Rectangle 14"/>
          <p:cNvSpPr>
            <a:spLocks noChangeArrowheads="1"/>
          </p:cNvSpPr>
          <p:nvPr/>
        </p:nvSpPr>
        <p:spPr bwMode="auto">
          <a:xfrm>
            <a:off x="76200" y="3352801"/>
            <a:ext cx="89916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400" b="0" dirty="0" smtClean="0">
                <a:solidFill>
                  <a:schemeClr val="bg2"/>
                </a:solidFill>
                <a:latin typeface="Gill Sans"/>
                <a:cs typeface="Gill Sans"/>
              </a:rPr>
              <a:t>January 31, 2017</a:t>
            </a:r>
            <a:endParaRPr lang="en-US" sz="2400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1371600" y="5943600"/>
            <a:ext cx="632737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These slides are available at http</a:t>
            </a:r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  <a:t>://</a:t>
            </a:r>
            <a:r>
              <a:rPr lang="en-US" sz="1800" b="0" dirty="0" err="1" smtClean="0">
                <a:solidFill>
                  <a:schemeClr val="bg1"/>
                </a:solidFill>
                <a:latin typeface="Gill Sans"/>
                <a:cs typeface="Gill Sans"/>
              </a:rPr>
              <a:t>lintool.github.io</a:t>
            </a:r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/bigdata-2017w/</a:t>
            </a:r>
          </a:p>
        </p:txBody>
      </p:sp>
    </p:spTree>
    <p:extLst>
      <p:ext uri="{BB962C8B-B14F-4D97-AF65-F5344CB8AC3E}">
        <p14:creationId xmlns:p14="http://schemas.microsoft.com/office/powerpoint/2010/main" val="1176374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Graphs and MapReduce (and Spark)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226689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A large class of graph algorithms involve: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64789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Local computations 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at each 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node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Propagating 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results: 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“traversing” the graph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355931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Key questions: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3940314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How do you represent graph data in MapReduce (and Spark)?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How do you traverse a graph in MapReduce (and Spark)?</a:t>
            </a:r>
          </a:p>
        </p:txBody>
      </p:sp>
    </p:spTree>
    <p:extLst>
      <p:ext uri="{BB962C8B-B14F-4D97-AF65-F5344CB8AC3E}">
        <p14:creationId xmlns:p14="http://schemas.microsoft.com/office/powerpoint/2010/main" val="58528812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Representing Graphs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26670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Adjacency matrices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318638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Adjacency lists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370576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Edge lists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17054871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Group 4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2353197"/>
              </p:ext>
            </p:extLst>
          </p:nvPr>
        </p:nvGraphicFramePr>
        <p:xfrm>
          <a:off x="1143000" y="2971800"/>
          <a:ext cx="2819400" cy="2667002"/>
        </p:xfrm>
        <a:graphic>
          <a:graphicData uri="http://schemas.openxmlformats.org/drawingml/2006/table">
            <a:tbl>
              <a:tblPr/>
              <a:tblGrid>
                <a:gridCol w="563513"/>
                <a:gridCol w="564431"/>
                <a:gridCol w="563513"/>
                <a:gridCol w="564430"/>
                <a:gridCol w="563513"/>
              </a:tblGrid>
              <a:tr h="533125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Gill Sans"/>
                        <a:cs typeface="Gill Sans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/>
                          <a:cs typeface="Gill Sans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/>
                          <a:cs typeface="Gill Sans"/>
                        </a:rPr>
                        <a:t>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/>
                          <a:cs typeface="Gill Sans"/>
                        </a:rPr>
                        <a:t>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/>
                          <a:cs typeface="Gill Sans"/>
                        </a:rPr>
                        <a:t>4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33125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/>
                          <a:cs typeface="Gill Sans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/>
                          <a:cs typeface="Gill Sans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/>
                          <a:cs typeface="Gill Sans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/>
                          <a:cs typeface="Gill Sans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/>
                          <a:cs typeface="Gill Sans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34502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/>
                          <a:cs typeface="Gill Sans"/>
                        </a:rPr>
                        <a:t>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/>
                          <a:cs typeface="Gill Sans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/>
                          <a:cs typeface="Gill Sans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/>
                          <a:cs typeface="Gill Sans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/>
                          <a:cs typeface="Gill Sans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33125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/>
                          <a:cs typeface="Gill Sans"/>
                        </a:rPr>
                        <a:t>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/>
                          <a:cs typeface="Gill Sans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/>
                          <a:cs typeface="Gill Sans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/>
                          <a:cs typeface="Gill Sans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/>
                          <a:cs typeface="Gill Sans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33125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/>
                          <a:cs typeface="Gill Sans"/>
                        </a:rPr>
                        <a:t>4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/>
                          <a:cs typeface="Gill Sans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/>
                          <a:cs typeface="Gill Sans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/>
                          <a:cs typeface="Gill Sans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/>
                          <a:cs typeface="Gill Sans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77866" name="Oval 7"/>
          <p:cNvSpPr>
            <a:spLocks noChangeArrowheads="1"/>
          </p:cNvSpPr>
          <p:nvPr/>
        </p:nvSpPr>
        <p:spPr bwMode="auto">
          <a:xfrm>
            <a:off x="5334000" y="3429000"/>
            <a:ext cx="533400" cy="5334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>
                <a:solidFill>
                  <a:schemeClr val="bg2"/>
                </a:solidFill>
                <a:latin typeface="Gill Sans"/>
                <a:cs typeface="Gill Sans"/>
              </a:rPr>
              <a:t>1</a:t>
            </a:r>
          </a:p>
        </p:txBody>
      </p:sp>
      <p:sp>
        <p:nvSpPr>
          <p:cNvPr id="77867" name="Oval 10"/>
          <p:cNvSpPr>
            <a:spLocks noChangeArrowheads="1"/>
          </p:cNvSpPr>
          <p:nvPr/>
        </p:nvSpPr>
        <p:spPr bwMode="auto">
          <a:xfrm>
            <a:off x="6781800" y="2743200"/>
            <a:ext cx="533400" cy="5334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>
                <a:solidFill>
                  <a:schemeClr val="bg2"/>
                </a:solidFill>
                <a:latin typeface="Gill Sans"/>
                <a:cs typeface="Gill Sans"/>
              </a:rPr>
              <a:t>2</a:t>
            </a:r>
          </a:p>
        </p:txBody>
      </p:sp>
      <p:sp>
        <p:nvSpPr>
          <p:cNvPr id="77868" name="Oval 11"/>
          <p:cNvSpPr>
            <a:spLocks noChangeArrowheads="1"/>
          </p:cNvSpPr>
          <p:nvPr/>
        </p:nvSpPr>
        <p:spPr bwMode="auto">
          <a:xfrm>
            <a:off x="7924800" y="3886200"/>
            <a:ext cx="533400" cy="5334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>
                <a:solidFill>
                  <a:schemeClr val="bg2"/>
                </a:solidFill>
                <a:latin typeface="Gill Sans"/>
                <a:cs typeface="Gill Sans"/>
              </a:rPr>
              <a:t>3</a:t>
            </a:r>
          </a:p>
        </p:txBody>
      </p:sp>
      <p:sp>
        <p:nvSpPr>
          <p:cNvPr id="77869" name="Oval 12"/>
          <p:cNvSpPr>
            <a:spLocks noChangeArrowheads="1"/>
          </p:cNvSpPr>
          <p:nvPr/>
        </p:nvSpPr>
        <p:spPr bwMode="auto">
          <a:xfrm>
            <a:off x="6324600" y="5105400"/>
            <a:ext cx="533400" cy="5334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>
                <a:solidFill>
                  <a:schemeClr val="bg2"/>
                </a:solidFill>
                <a:latin typeface="Gill Sans"/>
                <a:cs typeface="Gill Sans"/>
              </a:rPr>
              <a:t>4</a:t>
            </a:r>
          </a:p>
        </p:txBody>
      </p:sp>
      <p:cxnSp>
        <p:nvCxnSpPr>
          <p:cNvPr id="77870" name="Curved Connector 14"/>
          <p:cNvCxnSpPr>
            <a:cxnSpLocks noChangeShapeType="1"/>
            <a:stCxn id="77866" idx="0"/>
            <a:endCxn id="77867" idx="2"/>
          </p:cNvCxnSpPr>
          <p:nvPr/>
        </p:nvCxnSpPr>
        <p:spPr bwMode="auto">
          <a:xfrm rot="5400000" flipH="1" flipV="1">
            <a:off x="5981700" y="2628900"/>
            <a:ext cx="419100" cy="1181100"/>
          </a:xfrm>
          <a:prstGeom prst="curvedConnector2">
            <a:avLst/>
          </a:prstGeom>
          <a:ln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871" name="Curved Connector 14"/>
          <p:cNvCxnSpPr>
            <a:cxnSpLocks noChangeShapeType="1"/>
            <a:stCxn id="77866" idx="4"/>
            <a:endCxn id="77869" idx="2"/>
          </p:cNvCxnSpPr>
          <p:nvPr/>
        </p:nvCxnSpPr>
        <p:spPr bwMode="auto">
          <a:xfrm rot="16200000" flipH="1">
            <a:off x="5257800" y="4305300"/>
            <a:ext cx="1409700" cy="723900"/>
          </a:xfrm>
          <a:prstGeom prst="curvedConnector2">
            <a:avLst/>
          </a:prstGeom>
          <a:ln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872" name="Curved Connector 14"/>
          <p:cNvCxnSpPr>
            <a:cxnSpLocks noChangeShapeType="1"/>
            <a:stCxn id="77867" idx="4"/>
            <a:endCxn id="77866" idx="6"/>
          </p:cNvCxnSpPr>
          <p:nvPr/>
        </p:nvCxnSpPr>
        <p:spPr bwMode="auto">
          <a:xfrm rot="5400000">
            <a:off x="6248400" y="2895600"/>
            <a:ext cx="419100" cy="1181100"/>
          </a:xfrm>
          <a:prstGeom prst="curvedConnector2">
            <a:avLst/>
          </a:prstGeom>
          <a:ln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873" name="Curved Connector 14"/>
          <p:cNvCxnSpPr>
            <a:cxnSpLocks noChangeShapeType="1"/>
            <a:stCxn id="77867" idx="6"/>
            <a:endCxn id="77868" idx="0"/>
          </p:cNvCxnSpPr>
          <p:nvPr/>
        </p:nvCxnSpPr>
        <p:spPr bwMode="auto">
          <a:xfrm>
            <a:off x="7315200" y="3009900"/>
            <a:ext cx="876300" cy="876300"/>
          </a:xfrm>
          <a:prstGeom prst="curvedConnector2">
            <a:avLst/>
          </a:prstGeom>
          <a:ln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874" name="Curved Connector 14"/>
          <p:cNvCxnSpPr>
            <a:cxnSpLocks noChangeShapeType="1"/>
            <a:stCxn id="77867" idx="6"/>
            <a:endCxn id="77869" idx="6"/>
          </p:cNvCxnSpPr>
          <p:nvPr/>
        </p:nvCxnSpPr>
        <p:spPr bwMode="auto">
          <a:xfrm flipH="1">
            <a:off x="6858000" y="3009900"/>
            <a:ext cx="457200" cy="2362200"/>
          </a:xfrm>
          <a:prstGeom prst="curvedConnector3">
            <a:avLst>
              <a:gd name="adj1" fmla="val -50000"/>
            </a:avLst>
          </a:prstGeom>
          <a:ln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875" name="Curved Connector 14"/>
          <p:cNvCxnSpPr>
            <a:cxnSpLocks noChangeShapeType="1"/>
            <a:stCxn id="77868" idx="3"/>
            <a:endCxn id="77866" idx="5"/>
          </p:cNvCxnSpPr>
          <p:nvPr/>
        </p:nvCxnSpPr>
        <p:spPr bwMode="auto">
          <a:xfrm rot="5400000" flipH="1">
            <a:off x="6667501" y="3006725"/>
            <a:ext cx="457200" cy="2212975"/>
          </a:xfrm>
          <a:prstGeom prst="curvedConnector3">
            <a:avLst>
              <a:gd name="adj1" fmla="val -67088"/>
            </a:avLst>
          </a:prstGeom>
          <a:ln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876" name="Curved Connector 14"/>
          <p:cNvCxnSpPr>
            <a:cxnSpLocks noChangeShapeType="1"/>
            <a:stCxn id="77869" idx="0"/>
            <a:endCxn id="77866" idx="6"/>
          </p:cNvCxnSpPr>
          <p:nvPr/>
        </p:nvCxnSpPr>
        <p:spPr bwMode="auto">
          <a:xfrm rot="16200000" flipV="1">
            <a:off x="5524500" y="4038600"/>
            <a:ext cx="1409700" cy="723900"/>
          </a:xfrm>
          <a:prstGeom prst="curvedConnector2">
            <a:avLst/>
          </a:prstGeom>
          <a:ln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877" name="Curved Connector 14"/>
          <p:cNvCxnSpPr>
            <a:cxnSpLocks noChangeShapeType="1"/>
            <a:stCxn id="77869" idx="6"/>
            <a:endCxn id="77868" idx="4"/>
          </p:cNvCxnSpPr>
          <p:nvPr/>
        </p:nvCxnSpPr>
        <p:spPr bwMode="auto">
          <a:xfrm flipV="1">
            <a:off x="6858000" y="4419600"/>
            <a:ext cx="1333500" cy="952500"/>
          </a:xfrm>
          <a:prstGeom prst="curvedConnector2">
            <a:avLst/>
          </a:prstGeom>
          <a:ln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Adjacency Matrices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0" y="13716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Represent a graph as an </a:t>
            </a:r>
            <a:r>
              <a:rPr lang="en-US" sz="2400" b="0" i="1" kern="0" dirty="0">
                <a:solidFill>
                  <a:srgbClr val="000000"/>
                </a:solidFill>
                <a:latin typeface="Gill Sans"/>
                <a:cs typeface="Gill Sans"/>
              </a:rPr>
              <a:t>n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 x </a:t>
            </a:r>
            <a:r>
              <a:rPr lang="en-US" sz="2400" b="0" i="1" kern="0" dirty="0">
                <a:solidFill>
                  <a:srgbClr val="000000"/>
                </a:solidFill>
                <a:latin typeface="Gill Sans"/>
                <a:cs typeface="Gill Sans"/>
              </a:rPr>
              <a:t>n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 square matrix </a:t>
            </a:r>
            <a:r>
              <a:rPr lang="en-US" sz="2400" b="0" i="1" kern="0" dirty="0">
                <a:solidFill>
                  <a:srgbClr val="000000"/>
                </a:solidFill>
                <a:latin typeface="Gill Sans"/>
                <a:cs typeface="Gill Sans"/>
              </a:rPr>
              <a:t>M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0" y="175260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n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= |V|</a:t>
            </a:r>
          </a:p>
          <a:p>
            <a:pPr lvl="0" algn="ctr">
              <a:defRPr/>
            </a:pPr>
            <a:r>
              <a:rPr lang="en-US" sz="2000" b="0" i="1" kern="0" dirty="0" err="1">
                <a:solidFill>
                  <a:srgbClr val="0070C0"/>
                </a:solidFill>
                <a:latin typeface="Gill Sans"/>
                <a:cs typeface="Gill Sans"/>
              </a:rPr>
              <a:t>M</a:t>
            </a:r>
            <a:r>
              <a:rPr lang="en-US" sz="2000" b="0" i="1" kern="0" baseline="-25000" dirty="0" err="1">
                <a:solidFill>
                  <a:srgbClr val="0070C0"/>
                </a:solidFill>
                <a:latin typeface="Gill Sans"/>
                <a:cs typeface="Gill Sans"/>
              </a:rPr>
              <a:t>ij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= 1 </a:t>
            </a:r>
            <a:r>
              <a:rPr lang="en-US" sz="2000" b="0" kern="0" dirty="0" err="1" smtClean="0">
                <a:solidFill>
                  <a:srgbClr val="0070C0"/>
                </a:solidFill>
                <a:latin typeface="Gill Sans"/>
                <a:cs typeface="Gill Sans"/>
              </a:rPr>
              <a:t>iff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 an edge 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from 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vertex </a:t>
            </a:r>
            <a:r>
              <a:rPr lang="en-US" sz="2000" b="0" i="1" kern="0" dirty="0" err="1">
                <a:solidFill>
                  <a:srgbClr val="0070C0"/>
                </a:solidFill>
                <a:latin typeface="Gill Sans"/>
                <a:cs typeface="Gill Sans"/>
              </a:rPr>
              <a:t>i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to </a:t>
            </a:r>
            <a:r>
              <a:rPr lang="en-US" sz="2000" b="0" i="1" kern="0" dirty="0" smtClean="0">
                <a:solidFill>
                  <a:srgbClr val="0070C0"/>
                </a:solidFill>
                <a:latin typeface="Gill Sans"/>
                <a:cs typeface="Gill Sans"/>
              </a:rPr>
              <a:t>j</a:t>
            </a:r>
            <a:endParaRPr lang="en-US" sz="2000" b="0" i="1" kern="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0674575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866" grpId="0" animBg="1"/>
      <p:bldP spid="77867" grpId="0" animBg="1"/>
      <p:bldP spid="77868" grpId="0" animBg="1"/>
      <p:bldP spid="77869" grpId="0" animBg="1"/>
      <p:bldP spid="18" grpId="0"/>
      <p:bldP spid="1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Adjacency Matrices: Critique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22098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Advantages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259080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Amenable to mathematical manipulation</a:t>
            </a:r>
          </a:p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Intuitive iteration 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over rows and 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columns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350222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Disadvantages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3883224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Lots of 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wasted space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 (for 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sparse 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matrices)</a:t>
            </a:r>
            <a:endParaRPr lang="en-US" sz="2000" b="0" kern="0" dirty="0" smtClean="0">
              <a:solidFill>
                <a:srgbClr val="0070C0"/>
              </a:solidFill>
              <a:latin typeface="Gill Sans"/>
              <a:cs typeface="Gill Sans"/>
            </a:endParaRPr>
          </a:p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Easy to write, hard to compute</a:t>
            </a:r>
          </a:p>
        </p:txBody>
      </p:sp>
    </p:spTree>
    <p:extLst>
      <p:ext uri="{BB962C8B-B14F-4D97-AF65-F5344CB8AC3E}">
        <p14:creationId xmlns:p14="http://schemas.microsoft.com/office/powerpoint/2010/main" val="279715222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14" name="TextBox 5"/>
          <p:cNvSpPr txBox="1">
            <a:spLocks noChangeArrowheads="1"/>
          </p:cNvSpPr>
          <p:nvPr/>
        </p:nvSpPr>
        <p:spPr bwMode="auto">
          <a:xfrm>
            <a:off x="5711825" y="3505200"/>
            <a:ext cx="1330437" cy="18158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b="0" dirty="0">
                <a:solidFill>
                  <a:schemeClr val="bg1"/>
                </a:solidFill>
                <a:latin typeface="Gill Sans"/>
                <a:cs typeface="Gill Sans"/>
              </a:rPr>
              <a:t>1: 2, 4</a:t>
            </a:r>
          </a:p>
          <a:p>
            <a:r>
              <a:rPr lang="en-US" sz="2800" b="0" dirty="0">
                <a:solidFill>
                  <a:schemeClr val="bg1"/>
                </a:solidFill>
                <a:latin typeface="Gill Sans"/>
                <a:cs typeface="Gill Sans"/>
              </a:rPr>
              <a:t>2: 1, 3, 4</a:t>
            </a:r>
          </a:p>
          <a:p>
            <a:r>
              <a:rPr lang="en-US" sz="2800" b="0" dirty="0">
                <a:solidFill>
                  <a:schemeClr val="bg1"/>
                </a:solidFill>
                <a:latin typeface="Gill Sans"/>
                <a:cs typeface="Gill Sans"/>
              </a:rPr>
              <a:t>3: 1</a:t>
            </a:r>
          </a:p>
          <a:p>
            <a:r>
              <a:rPr lang="en-US" sz="2800" b="0" dirty="0">
                <a:solidFill>
                  <a:schemeClr val="bg1"/>
                </a:solidFill>
                <a:latin typeface="Gill Sans"/>
                <a:cs typeface="Gill Sans"/>
              </a:rPr>
              <a:t>4: 1, 3</a:t>
            </a:r>
          </a:p>
        </p:txBody>
      </p:sp>
      <p:sp>
        <p:nvSpPr>
          <p:cNvPr id="79915" name="Right Arrow 6"/>
          <p:cNvSpPr>
            <a:spLocks noChangeArrowheads="1"/>
          </p:cNvSpPr>
          <p:nvPr/>
        </p:nvSpPr>
        <p:spPr bwMode="auto">
          <a:xfrm>
            <a:off x="4487863" y="4191000"/>
            <a:ext cx="769937" cy="381000"/>
          </a:xfrm>
          <a:prstGeom prst="rightArrow">
            <a:avLst>
              <a:gd name="adj1" fmla="val 50000"/>
              <a:gd name="adj2" fmla="val 50053"/>
            </a:avLst>
          </a:prstGeom>
          <a:ln>
            <a:headEnd/>
            <a:tailE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/>
          <a:lstStyle/>
          <a:p>
            <a:endParaRPr lang="en-US">
              <a:latin typeface="Gill Sans"/>
              <a:cs typeface="Gill Sans"/>
            </a:endParaRPr>
          </a:p>
        </p:txBody>
      </p:sp>
      <p:graphicFrame>
        <p:nvGraphicFramePr>
          <p:cNvPr id="7" name="Group 4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8720717"/>
              </p:ext>
            </p:extLst>
          </p:nvPr>
        </p:nvGraphicFramePr>
        <p:xfrm>
          <a:off x="1143000" y="2971800"/>
          <a:ext cx="2819400" cy="2667002"/>
        </p:xfrm>
        <a:graphic>
          <a:graphicData uri="http://schemas.openxmlformats.org/drawingml/2006/table">
            <a:tbl>
              <a:tblPr/>
              <a:tblGrid>
                <a:gridCol w="563513"/>
                <a:gridCol w="564431"/>
                <a:gridCol w="563513"/>
                <a:gridCol w="564430"/>
                <a:gridCol w="563513"/>
              </a:tblGrid>
              <a:tr h="533125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4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33125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34502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33125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33125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4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 rot="21067221">
            <a:off x="5806803" y="5654652"/>
            <a:ext cx="28828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Wait, where have we</a:t>
            </a:r>
            <a:b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</a:br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 seen this before?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Adjacency Lists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13716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Take adjacency 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matrix… 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and throw away all the zeros</a:t>
            </a:r>
            <a:endParaRPr lang="en-US" sz="2400" b="0" i="1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86199494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914" grpId="0"/>
      <p:bldP spid="79915" grpId="0" animBg="1"/>
      <p:bldP spid="8" grpId="0"/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Adjacency Lists: Critique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22098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Advantages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259080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Much more compact 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representation (compress!)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Easy to compute over </a:t>
            </a: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outlinks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350222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Disadvantages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3883224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Difficult 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to compute over </a:t>
            </a: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inlinks</a:t>
            </a:r>
            <a:endParaRPr lang="en-US" sz="2000" b="0" kern="0" dirty="0" smtClean="0">
              <a:solidFill>
                <a:srgbClr val="0070C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8127188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14" name="TextBox 5"/>
          <p:cNvSpPr txBox="1">
            <a:spLocks noChangeArrowheads="1"/>
          </p:cNvSpPr>
          <p:nvPr/>
        </p:nvSpPr>
        <p:spPr bwMode="auto">
          <a:xfrm>
            <a:off x="5711825" y="2667000"/>
            <a:ext cx="918415" cy="35394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b="0" dirty="0" smtClean="0">
                <a:solidFill>
                  <a:schemeClr val="bg1"/>
                </a:solidFill>
                <a:latin typeface="Gill Sans"/>
                <a:cs typeface="Gill Sans"/>
              </a:rPr>
              <a:t>(1, 2)</a:t>
            </a:r>
          </a:p>
          <a:p>
            <a:r>
              <a:rPr lang="en-US" sz="2800" b="0" dirty="0" smtClean="0">
                <a:solidFill>
                  <a:schemeClr val="bg1"/>
                </a:solidFill>
                <a:latin typeface="Gill Sans"/>
                <a:cs typeface="Gill Sans"/>
              </a:rPr>
              <a:t>(1, 4)</a:t>
            </a:r>
            <a:endParaRPr lang="en-US" sz="2800" b="0" dirty="0">
              <a:solidFill>
                <a:schemeClr val="bg1"/>
              </a:solidFill>
              <a:latin typeface="Gill Sans"/>
              <a:cs typeface="Gill Sans"/>
            </a:endParaRPr>
          </a:p>
          <a:p>
            <a:r>
              <a:rPr lang="en-US" sz="2800" b="0" dirty="0" smtClean="0">
                <a:solidFill>
                  <a:schemeClr val="bg1"/>
                </a:solidFill>
                <a:latin typeface="Gill Sans"/>
                <a:cs typeface="Gill Sans"/>
              </a:rPr>
              <a:t>(2, 1)</a:t>
            </a:r>
          </a:p>
          <a:p>
            <a:r>
              <a:rPr lang="en-US" sz="2800" b="0" dirty="0" smtClean="0">
                <a:solidFill>
                  <a:schemeClr val="bg1"/>
                </a:solidFill>
                <a:latin typeface="Gill Sans"/>
                <a:cs typeface="Gill Sans"/>
              </a:rPr>
              <a:t>(2, 3)</a:t>
            </a:r>
          </a:p>
          <a:p>
            <a:r>
              <a:rPr lang="en-US" sz="2800" b="0" dirty="0" smtClean="0">
                <a:solidFill>
                  <a:schemeClr val="bg1"/>
                </a:solidFill>
                <a:latin typeface="Gill Sans"/>
                <a:cs typeface="Gill Sans"/>
              </a:rPr>
              <a:t>(2, 4)</a:t>
            </a:r>
            <a:endParaRPr lang="en-US" sz="2800" b="0" dirty="0">
              <a:solidFill>
                <a:schemeClr val="bg1"/>
              </a:solidFill>
              <a:latin typeface="Gill Sans"/>
              <a:cs typeface="Gill Sans"/>
            </a:endParaRPr>
          </a:p>
          <a:p>
            <a:r>
              <a:rPr lang="en-US" sz="2800" b="0" dirty="0">
                <a:solidFill>
                  <a:schemeClr val="bg1"/>
                </a:solidFill>
                <a:latin typeface="Gill Sans"/>
                <a:cs typeface="Gill Sans"/>
              </a:rPr>
              <a:t>(</a:t>
            </a:r>
            <a:r>
              <a:rPr lang="en-US" sz="2800" b="0" dirty="0" smtClean="0">
                <a:solidFill>
                  <a:schemeClr val="bg1"/>
                </a:solidFill>
                <a:latin typeface="Gill Sans"/>
                <a:cs typeface="Gill Sans"/>
              </a:rPr>
              <a:t>3, 1)</a:t>
            </a:r>
            <a:endParaRPr lang="en-US" sz="2800" b="0" dirty="0">
              <a:solidFill>
                <a:schemeClr val="bg1"/>
              </a:solidFill>
              <a:latin typeface="Gill Sans"/>
              <a:cs typeface="Gill Sans"/>
            </a:endParaRPr>
          </a:p>
          <a:p>
            <a:r>
              <a:rPr lang="en-US" sz="2800" b="0" dirty="0" smtClean="0">
                <a:solidFill>
                  <a:schemeClr val="bg1"/>
                </a:solidFill>
                <a:latin typeface="Gill Sans"/>
                <a:cs typeface="Gill Sans"/>
              </a:rPr>
              <a:t>(4</a:t>
            </a:r>
            <a:r>
              <a:rPr lang="en-US" sz="2800" b="0" dirty="0">
                <a:solidFill>
                  <a:schemeClr val="bg1"/>
                </a:solidFill>
                <a:latin typeface="Gill Sans"/>
                <a:cs typeface="Gill Sans"/>
              </a:rPr>
              <a:t>,</a:t>
            </a:r>
            <a:r>
              <a:rPr lang="en-US" sz="2800" b="0" dirty="0" smtClean="0">
                <a:solidFill>
                  <a:schemeClr val="bg1"/>
                </a:solidFill>
                <a:latin typeface="Gill Sans"/>
                <a:cs typeface="Gill Sans"/>
              </a:rPr>
              <a:t> 1)</a:t>
            </a:r>
          </a:p>
          <a:p>
            <a:r>
              <a:rPr lang="en-US" sz="2800" b="0" dirty="0" smtClean="0">
                <a:solidFill>
                  <a:schemeClr val="bg1"/>
                </a:solidFill>
                <a:latin typeface="Gill Sans"/>
                <a:cs typeface="Gill Sans"/>
              </a:rPr>
              <a:t>(4, 3)</a:t>
            </a:r>
            <a:endParaRPr lang="en-US" sz="28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79915" name="Right Arrow 6"/>
          <p:cNvSpPr>
            <a:spLocks noChangeArrowheads="1"/>
          </p:cNvSpPr>
          <p:nvPr/>
        </p:nvSpPr>
        <p:spPr bwMode="auto">
          <a:xfrm>
            <a:off x="4487863" y="4191000"/>
            <a:ext cx="769937" cy="381000"/>
          </a:xfrm>
          <a:prstGeom prst="rightArrow">
            <a:avLst>
              <a:gd name="adj1" fmla="val 50000"/>
              <a:gd name="adj2" fmla="val 50053"/>
            </a:avLst>
          </a:prstGeom>
          <a:ln>
            <a:headEnd/>
            <a:tailE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/>
          <a:lstStyle/>
          <a:p>
            <a:endParaRPr lang="en-US">
              <a:latin typeface="Gill Sans"/>
              <a:cs typeface="Gill Sans"/>
            </a:endParaRPr>
          </a:p>
        </p:txBody>
      </p:sp>
      <p:graphicFrame>
        <p:nvGraphicFramePr>
          <p:cNvPr id="7" name="Group 4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776584"/>
              </p:ext>
            </p:extLst>
          </p:nvPr>
        </p:nvGraphicFramePr>
        <p:xfrm>
          <a:off x="1143000" y="2971800"/>
          <a:ext cx="2819400" cy="2667002"/>
        </p:xfrm>
        <a:graphic>
          <a:graphicData uri="http://schemas.openxmlformats.org/drawingml/2006/table">
            <a:tbl>
              <a:tblPr/>
              <a:tblGrid>
                <a:gridCol w="563513"/>
                <a:gridCol w="564431"/>
                <a:gridCol w="563513"/>
                <a:gridCol w="564430"/>
                <a:gridCol w="563513"/>
              </a:tblGrid>
              <a:tr h="533125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4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33125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34502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33125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33125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4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3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Edge Lists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0" y="13716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Explicitly enumerate all edges</a:t>
            </a:r>
          </a:p>
        </p:txBody>
      </p:sp>
    </p:spTree>
    <p:extLst>
      <p:ext uri="{BB962C8B-B14F-4D97-AF65-F5344CB8AC3E}">
        <p14:creationId xmlns:p14="http://schemas.microsoft.com/office/powerpoint/2010/main" val="416190397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914" grpId="0"/>
      <p:bldP spid="79915" grpId="0" animBg="1"/>
      <p:bldP spid="1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Edge Lists: Critique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22098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Advantages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259080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Easily support edge insertions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350222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Disadvantages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3883224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Wastes spaces</a:t>
            </a:r>
          </a:p>
        </p:txBody>
      </p:sp>
    </p:spTree>
    <p:extLst>
      <p:ext uri="{BB962C8B-B14F-4D97-AF65-F5344CB8AC3E}">
        <p14:creationId xmlns:p14="http://schemas.microsoft.com/office/powerpoint/2010/main" val="193723797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auto">
          <a:xfrm>
            <a:off x="990600" y="2590800"/>
            <a:ext cx="2743200" cy="2743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5837710" y="3569732"/>
            <a:ext cx="381000" cy="2743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5380510" y="1664732"/>
            <a:ext cx="27432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26" name="Rectangle 25"/>
          <p:cNvSpPr/>
          <p:nvPr/>
        </p:nvSpPr>
        <p:spPr bwMode="auto">
          <a:xfrm>
            <a:off x="5380510" y="2121932"/>
            <a:ext cx="27432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27" name="Rectangle 26"/>
          <p:cNvSpPr/>
          <p:nvPr/>
        </p:nvSpPr>
        <p:spPr bwMode="auto">
          <a:xfrm>
            <a:off x="5380510" y="2807732"/>
            <a:ext cx="27432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6667060" y="2426732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Gill Sans"/>
                <a:cs typeface="Gill Sans"/>
              </a:rPr>
              <a:t>…</a:t>
            </a:r>
            <a:endParaRPr lang="en-US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29" name="Rectangle 28"/>
          <p:cNvSpPr/>
          <p:nvPr/>
        </p:nvSpPr>
        <p:spPr bwMode="auto">
          <a:xfrm>
            <a:off x="6371110" y="3569732"/>
            <a:ext cx="381000" cy="2743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30" name="Rectangle 29"/>
          <p:cNvSpPr/>
          <p:nvPr/>
        </p:nvSpPr>
        <p:spPr bwMode="auto">
          <a:xfrm>
            <a:off x="7285510" y="3569732"/>
            <a:ext cx="381000" cy="2743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819460" y="4648200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Gill Sans"/>
                <a:cs typeface="Gill Sans"/>
              </a:rPr>
              <a:t>…</a:t>
            </a:r>
            <a:endParaRPr lang="en-US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42" name="Right Arrow 41"/>
          <p:cNvSpPr/>
          <p:nvPr/>
        </p:nvSpPr>
        <p:spPr bwMode="auto">
          <a:xfrm rot="19800000">
            <a:off x="4302179" y="3105221"/>
            <a:ext cx="615351" cy="3048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44" name="Right Arrow 43"/>
          <p:cNvSpPr/>
          <p:nvPr/>
        </p:nvSpPr>
        <p:spPr bwMode="auto">
          <a:xfrm rot="1800000" flipV="1">
            <a:off x="4302180" y="3905179"/>
            <a:ext cx="615351" cy="3048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3886200" y="2387025"/>
            <a:ext cx="12618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Vertex </a:t>
            </a:r>
            <a:b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</a:br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Partitioning</a:t>
            </a:r>
            <a:endParaRPr lang="en-US" sz="18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3886200" y="4368225"/>
            <a:ext cx="12618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Edge</a:t>
            </a:r>
            <a:b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</a:br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Partitioning</a:t>
            </a:r>
            <a:endParaRPr lang="en-US" sz="18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43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Graph Partitioning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0" y="63246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(A lot more detail later</a:t>
            </a:r>
            <a:r>
              <a:rPr lang="mr-IN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…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)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06430251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2" grpId="0" animBg="1"/>
      <p:bldP spid="26" grpId="0" animBg="1"/>
      <p:bldP spid="27" grpId="0" animBg="1"/>
      <p:bldP spid="28" grpId="0"/>
      <p:bldP spid="29" grpId="0" animBg="1"/>
      <p:bldP spid="30" grpId="0" animBg="1"/>
      <p:bldP spid="38" grpId="0"/>
      <p:bldP spid="42" grpId="0" animBg="1"/>
      <p:bldP spid="44" grpId="0" animBg="1"/>
      <p:bldP spid="45" grpId="0"/>
      <p:bldP spid="46" grpId="0"/>
      <p:bldP spid="4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Storing Undirected Graphs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10668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Standard Tricks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0" y="24384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1. Store both 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edges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0" y="281940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Make sure your algorithm de-dups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0" y="356675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2. 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Store 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one edge, e.g., (</a:t>
            </a: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x, y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) </a:t>
            </a:r>
            <a:r>
              <a:rPr lang="en-US" sz="2400" b="0" kern="0" dirty="0" err="1" smtClean="0">
                <a:solidFill>
                  <a:srgbClr val="000000"/>
                </a:solidFill>
                <a:latin typeface="Gill Sans"/>
                <a:cs typeface="Gill Sans"/>
              </a:rPr>
              <a:t>st.</a:t>
            </a: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 x &lt; y</a:t>
            </a:r>
            <a:endParaRPr lang="en-US" sz="2400" b="0" i="1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0" y="3947755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Make sure your algorithm handles the asymmetry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78140367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40" grpId="0"/>
      <p:bldP spid="41" grpId="0"/>
      <p:bldP spid="4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Structure of the Course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2286000" y="4453726"/>
            <a:ext cx="4572000" cy="1108874"/>
          </a:xfrm>
          <a:prstGeom prst="round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0" kern="0" dirty="0" smtClean="0">
                <a:solidFill>
                  <a:sysClr val="windowText" lastClr="000000"/>
                </a:solidFill>
                <a:latin typeface="Helvetica Neue"/>
                <a:cs typeface="Helvetica Neue"/>
              </a:rPr>
              <a:t>“Core” framework features </a:t>
            </a:r>
            <a:br>
              <a:rPr lang="en-US" sz="2400" b="0" kern="0" dirty="0" smtClean="0">
                <a:solidFill>
                  <a:sysClr val="windowText" lastClr="000000"/>
                </a:solidFill>
                <a:latin typeface="Helvetica Neue"/>
                <a:cs typeface="Helvetica Neue"/>
              </a:rPr>
            </a:br>
            <a:r>
              <a:rPr lang="en-US" sz="2400" b="0" kern="0" dirty="0" smtClean="0">
                <a:solidFill>
                  <a:sysClr val="windowText" lastClr="000000"/>
                </a:solidFill>
                <a:latin typeface="Helvetica Neue"/>
                <a:cs typeface="Helvetica Neue"/>
              </a:rPr>
              <a:t>and algorithm design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Helvetica Neue"/>
              <a:cs typeface="Helvetica Neue"/>
            </a:endParaRPr>
          </a:p>
        </p:txBody>
      </p:sp>
      <p:sp>
        <p:nvSpPr>
          <p:cNvPr id="10" name="Rounded Rectangle 9"/>
          <p:cNvSpPr/>
          <p:nvPr/>
        </p:nvSpPr>
        <p:spPr>
          <a:xfrm rot="16200000">
            <a:off x="1812748" y="2606853"/>
            <a:ext cx="2241906" cy="990600"/>
          </a:xfrm>
          <a:prstGeom prst="roundRect">
            <a:avLst/>
          </a:prstGeom>
          <a:gradFill rotWithShape="1">
            <a:gsLst>
              <a:gs pos="0">
                <a:srgbClr val="9BBB59">
                  <a:tint val="50000"/>
                  <a:satMod val="300000"/>
                </a:srgbClr>
              </a:gs>
              <a:gs pos="35000">
                <a:srgbClr val="9BBB59">
                  <a:tint val="37000"/>
                  <a:satMod val="300000"/>
                </a:srgbClr>
              </a:gs>
              <a:gs pos="100000">
                <a:srgbClr val="9BBB59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  <a:t>Analyzing</a:t>
            </a:r>
            <a:r>
              <a:rPr kumimoji="0" lang="en-US" sz="1800" b="0" i="0" u="none" strike="noStrike" kern="0" cap="none" spc="0" normalizeH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  <a:t> Text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Helvetica Neue"/>
              <a:ea typeface="+mn-ea"/>
              <a:cs typeface="Helvetica Neue"/>
            </a:endParaRPr>
          </a:p>
        </p:txBody>
      </p:sp>
      <p:sp>
        <p:nvSpPr>
          <p:cNvPr id="13" name="Rounded Rectangle 12"/>
          <p:cNvSpPr/>
          <p:nvPr/>
        </p:nvSpPr>
        <p:spPr>
          <a:xfrm rot="16200000">
            <a:off x="2879548" y="2606854"/>
            <a:ext cx="2241906" cy="990600"/>
          </a:xfrm>
          <a:prstGeom prst="roundRect">
            <a:avLst/>
          </a:prstGeom>
          <a:gradFill rotWithShape="1">
            <a:gsLst>
              <a:gs pos="0">
                <a:srgbClr val="9BBB59">
                  <a:tint val="50000"/>
                  <a:satMod val="300000"/>
                </a:srgbClr>
              </a:gs>
              <a:gs pos="35000">
                <a:srgbClr val="9BBB59">
                  <a:tint val="37000"/>
                  <a:satMod val="300000"/>
                </a:srgbClr>
              </a:gs>
              <a:gs pos="100000">
                <a:srgbClr val="9BBB59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  <a:t>Analyzing</a:t>
            </a:r>
            <a:r>
              <a:rPr kumimoji="0" lang="en-US" sz="1800" b="0" i="0" u="none" strike="noStrike" kern="0" cap="none" spc="0" normalizeH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  <a:t> Graphs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Helvetica Neue"/>
              <a:ea typeface="+mn-ea"/>
              <a:cs typeface="Helvetica Neue"/>
            </a:endParaRPr>
          </a:p>
        </p:txBody>
      </p:sp>
      <p:sp>
        <p:nvSpPr>
          <p:cNvPr id="14" name="Rounded Rectangle 13"/>
          <p:cNvSpPr/>
          <p:nvPr/>
        </p:nvSpPr>
        <p:spPr>
          <a:xfrm rot="16200000">
            <a:off x="3946348" y="2606853"/>
            <a:ext cx="2241906" cy="990600"/>
          </a:xfrm>
          <a:prstGeom prst="roundRect">
            <a:avLst/>
          </a:prstGeom>
          <a:gradFill rotWithShape="1">
            <a:gsLst>
              <a:gs pos="0">
                <a:srgbClr val="9BBB59">
                  <a:tint val="50000"/>
                  <a:satMod val="300000"/>
                </a:srgbClr>
              </a:gs>
              <a:gs pos="35000">
                <a:srgbClr val="9BBB59">
                  <a:tint val="37000"/>
                  <a:satMod val="300000"/>
                </a:srgbClr>
              </a:gs>
              <a:gs pos="100000">
                <a:srgbClr val="9BBB59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  <a:t>Analyzing</a:t>
            </a:r>
            <a:r>
              <a:rPr kumimoji="0" lang="en-US" sz="1800" b="0" i="0" u="none" strike="noStrike" kern="0" cap="none" spc="0" normalizeH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  <a:t> Relational Data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Helvetica Neue"/>
              <a:ea typeface="+mn-ea"/>
              <a:cs typeface="Helvetica Neue"/>
            </a:endParaRPr>
          </a:p>
        </p:txBody>
      </p:sp>
      <p:sp>
        <p:nvSpPr>
          <p:cNvPr id="15" name="Rounded Rectangle 14"/>
          <p:cNvSpPr/>
          <p:nvPr/>
        </p:nvSpPr>
        <p:spPr>
          <a:xfrm rot="16200000">
            <a:off x="5013148" y="2606853"/>
            <a:ext cx="2241906" cy="990600"/>
          </a:xfrm>
          <a:prstGeom prst="roundRect">
            <a:avLst/>
          </a:prstGeom>
          <a:gradFill rotWithShape="1">
            <a:gsLst>
              <a:gs pos="0">
                <a:srgbClr val="9BBB59">
                  <a:tint val="50000"/>
                  <a:satMod val="300000"/>
                </a:srgbClr>
              </a:gs>
              <a:gs pos="35000">
                <a:srgbClr val="9BBB59">
                  <a:tint val="37000"/>
                  <a:satMod val="300000"/>
                </a:srgbClr>
              </a:gs>
              <a:gs pos="100000">
                <a:srgbClr val="9BBB59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  <a:t>Data Mining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Helvetica Neue"/>
              <a:ea typeface="+mn-ea"/>
              <a:cs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068414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3" grpId="0" animBg="1"/>
      <p:bldP spid="14" grpId="0" animBg="1"/>
      <p:bldP spid="15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Basic Graph Manipulations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18243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Invert the graph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2205335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err="1" smtClean="0">
                <a:solidFill>
                  <a:srgbClr val="0070C0"/>
                </a:solidFill>
                <a:latin typeface="Gill Sans"/>
                <a:cs typeface="Gill Sans"/>
              </a:rPr>
              <a:t>flatMap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 and regroup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30480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Adjacency lists to edge lists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342900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err="1" smtClean="0">
                <a:solidFill>
                  <a:srgbClr val="0070C0"/>
                </a:solidFill>
                <a:latin typeface="Gill Sans"/>
                <a:cs typeface="Gill Sans"/>
              </a:rPr>
              <a:t>flatMap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 adjacency lists to emit tuples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59391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FF0000"/>
                </a:solidFill>
                <a:latin typeface="Gill Sans"/>
                <a:cs typeface="Gill Sans"/>
              </a:rPr>
              <a:t>Framework </a:t>
            </a:r>
            <a:r>
              <a:rPr lang="en-US" sz="2400" b="0" kern="0" dirty="0">
                <a:solidFill>
                  <a:srgbClr val="FF0000"/>
                </a:solidFill>
                <a:latin typeface="Gill Sans"/>
                <a:cs typeface="Gill Sans"/>
              </a:rPr>
              <a:t>does all the heavy lifting!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420439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Edge lists to adjacency lists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0" y="4585395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err="1" smtClean="0">
                <a:solidFill>
                  <a:srgbClr val="0070C0"/>
                </a:solidFill>
                <a:latin typeface="Gill Sans"/>
                <a:cs typeface="Gill Sans"/>
              </a:rPr>
              <a:t>groupBy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46411874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/>
      <p:bldP spid="9" grpId="0"/>
      <p:bldP spid="10" grpId="0"/>
      <p:bldP spid="11" grpId="0"/>
      <p:bldP spid="1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16-01-31 at 3.16.0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299" y="0"/>
            <a:ext cx="6833301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2400" y="152400"/>
            <a:ext cx="60080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Co-occurrence of characters in Les </a:t>
            </a:r>
            <a:r>
              <a:rPr lang="en-US" sz="2400" b="0" dirty="0" err="1">
                <a:solidFill>
                  <a:schemeClr val="bg1"/>
                </a:solidFill>
                <a:latin typeface="Gill Sans"/>
                <a:cs typeface="Gill Sans"/>
              </a:rPr>
              <a:t>Misérables</a:t>
            </a:r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 </a:t>
            </a:r>
          </a:p>
        </p:txBody>
      </p:sp>
      <p:sp>
        <p:nvSpPr>
          <p:cNvPr id="6" name="TextBox 3"/>
          <p:cNvSpPr txBox="1">
            <a:spLocks noChangeArrowheads="1"/>
          </p:cNvSpPr>
          <p:nvPr/>
        </p:nvSpPr>
        <p:spPr bwMode="auto">
          <a:xfrm>
            <a:off x="0" y="6611938"/>
            <a:ext cx="2743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 http://</a:t>
            </a:r>
            <a:r>
              <a:rPr lang="en-US" sz="1000" b="0" dirty="0" err="1">
                <a:solidFill>
                  <a:schemeClr val="bg1"/>
                </a:solidFill>
              </a:rPr>
              <a:t>bost.ocks.org</a:t>
            </a:r>
            <a:r>
              <a:rPr lang="en-US" sz="1000" b="0" dirty="0">
                <a:solidFill>
                  <a:schemeClr val="bg1"/>
                </a:solidFill>
              </a:rPr>
              <a:t>/mike/</a:t>
            </a:r>
            <a:r>
              <a:rPr lang="en-US" sz="1000" b="0" dirty="0" err="1">
                <a:solidFill>
                  <a:schemeClr val="bg1"/>
                </a:solidFill>
              </a:rPr>
              <a:t>miserables</a:t>
            </a:r>
            <a:r>
              <a:rPr lang="en-US" sz="1000" b="0" dirty="0">
                <a:solidFill>
                  <a:schemeClr val="bg1"/>
                </a:solidFill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227342629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6-01-31 at 3.16.2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0"/>
            <a:ext cx="7006907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52400" y="152400"/>
            <a:ext cx="60080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Co-occurrence of characters in Les </a:t>
            </a:r>
            <a:r>
              <a:rPr lang="en-US" sz="2400" b="0" dirty="0" err="1">
                <a:solidFill>
                  <a:schemeClr val="bg1"/>
                </a:solidFill>
                <a:latin typeface="Gill Sans"/>
                <a:cs typeface="Gill Sans"/>
              </a:rPr>
              <a:t>Misérables</a:t>
            </a:r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 </a:t>
            </a: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0" y="6611938"/>
            <a:ext cx="2743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 http://</a:t>
            </a:r>
            <a:r>
              <a:rPr lang="en-US" sz="1000" b="0" dirty="0" err="1">
                <a:solidFill>
                  <a:schemeClr val="bg1"/>
                </a:solidFill>
              </a:rPr>
              <a:t>bost.ocks.org</a:t>
            </a:r>
            <a:r>
              <a:rPr lang="en-US" sz="1000" b="0" dirty="0">
                <a:solidFill>
                  <a:schemeClr val="bg1"/>
                </a:solidFill>
              </a:rPr>
              <a:t>/mike/</a:t>
            </a:r>
            <a:r>
              <a:rPr lang="en-US" sz="1000" b="0" dirty="0" err="1">
                <a:solidFill>
                  <a:schemeClr val="bg1"/>
                </a:solidFill>
              </a:rPr>
              <a:t>miserables</a:t>
            </a:r>
            <a:r>
              <a:rPr lang="en-US" sz="1000" b="0" dirty="0">
                <a:solidFill>
                  <a:schemeClr val="bg1"/>
                </a:solidFill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294026781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52400" y="152400"/>
            <a:ext cx="60080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Co-occurrence of characters in Les </a:t>
            </a:r>
            <a:r>
              <a:rPr lang="en-US" sz="2400" b="0" dirty="0" err="1">
                <a:solidFill>
                  <a:schemeClr val="bg1"/>
                </a:solidFill>
                <a:latin typeface="Gill Sans"/>
                <a:cs typeface="Gill Sans"/>
              </a:rPr>
              <a:t>Misérables</a:t>
            </a:r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 </a:t>
            </a: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0" y="6611938"/>
            <a:ext cx="2743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 http://</a:t>
            </a:r>
            <a:r>
              <a:rPr lang="en-US" sz="1000" b="0" dirty="0" err="1">
                <a:solidFill>
                  <a:schemeClr val="bg1"/>
                </a:solidFill>
              </a:rPr>
              <a:t>bost.ocks.org</a:t>
            </a:r>
            <a:r>
              <a:rPr lang="en-US" sz="1000" b="0" dirty="0">
                <a:solidFill>
                  <a:schemeClr val="bg1"/>
                </a:solidFill>
              </a:rPr>
              <a:t>/mike/</a:t>
            </a:r>
            <a:r>
              <a:rPr lang="en-US" sz="1000" b="0" dirty="0" err="1">
                <a:solidFill>
                  <a:schemeClr val="bg1"/>
                </a:solidFill>
              </a:rPr>
              <a:t>miserables</a:t>
            </a:r>
            <a:r>
              <a:rPr lang="en-US" sz="1000" b="0" dirty="0">
                <a:solidFill>
                  <a:schemeClr val="bg1"/>
                </a:solidFill>
              </a:rPr>
              <a:t>/</a:t>
            </a:r>
          </a:p>
        </p:txBody>
      </p:sp>
      <p:pic>
        <p:nvPicPr>
          <p:cNvPr id="5" name="Picture 4" descr="Screen Shot 2016-01-31 at 3.20.5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1371600"/>
            <a:ext cx="5016500" cy="4419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 rot="21067221">
            <a:off x="3170097" y="5293695"/>
            <a:ext cx="54374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How are visualizations like this generated?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7" name="TextBox 6"/>
          <p:cNvSpPr txBox="1"/>
          <p:nvPr/>
        </p:nvSpPr>
        <p:spPr>
          <a:xfrm rot="21067221">
            <a:off x="5136916" y="5598440"/>
            <a:ext cx="16562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Limitations?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79776819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2590800"/>
            <a:ext cx="9144000" cy="6858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+mj-ea"/>
                <a:cs typeface="Gill Sans"/>
              </a:rPr>
              <a:t>What</a:t>
            </a:r>
            <a:r>
              <a:rPr kumimoji="0" lang="en-US" sz="3600" b="0" i="0" u="none" strike="noStrike" kern="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+mj-ea"/>
                <a:cs typeface="Gill Sans"/>
              </a:rPr>
              <a:t> does the web look like?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4492823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400" b="0" kern="0" dirty="0" err="1">
                <a:solidFill>
                  <a:srgbClr val="000000"/>
                </a:solidFill>
                <a:latin typeface="Gill Sans"/>
                <a:cs typeface="Gill Sans"/>
              </a:rPr>
              <a:t>Meusel</a:t>
            </a:r>
            <a:r>
              <a:rPr lang="en-US" sz="1400" b="0" kern="0" dirty="0">
                <a:solidFill>
                  <a:srgbClr val="000000"/>
                </a:solidFill>
                <a:latin typeface="Gill Sans"/>
                <a:cs typeface="Gill Sans"/>
              </a:rPr>
              <a:t> et al. Graph Structure in the Web — Revisited. WWW 2014</a:t>
            </a:r>
            <a:r>
              <a:rPr lang="en-US" sz="1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.</a:t>
            </a:r>
            <a:endParaRPr lang="en-US" sz="1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4191000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8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Analysis of a large </a:t>
            </a:r>
            <a:r>
              <a:rPr lang="en-US" sz="1800" b="0" kern="0" dirty="0" err="1" smtClean="0">
                <a:solidFill>
                  <a:srgbClr val="000000"/>
                </a:solidFill>
                <a:latin typeface="Gill Sans"/>
                <a:cs typeface="Gill Sans"/>
              </a:rPr>
              <a:t>webgraph</a:t>
            </a:r>
            <a:r>
              <a:rPr lang="en-US" sz="18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 from the common crawl: 3.5 billion pages, 129 billion links</a:t>
            </a:r>
            <a:endParaRPr lang="en-US" sz="18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677689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web-bowti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446" y="762000"/>
            <a:ext cx="7056754" cy="613630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228600"/>
            <a:ext cx="9144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3200" b="0" kern="0" dirty="0" err="1" smtClean="0">
                <a:solidFill>
                  <a:srgbClr val="000000"/>
                </a:solidFill>
                <a:latin typeface="Gill Sans"/>
                <a:cs typeface="Gill Sans"/>
              </a:rPr>
              <a:t>Broder’s</a:t>
            </a:r>
            <a:r>
              <a:rPr lang="en-US" sz="32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 Bowtie (2000) – revisited</a:t>
            </a:r>
            <a:endParaRPr lang="en-US" sz="32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72688604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0" y="2438400"/>
            <a:ext cx="9144000" cy="6858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+mj-ea"/>
                <a:cs typeface="Gill Sans"/>
              </a:rPr>
              <a:t>What</a:t>
            </a:r>
            <a:r>
              <a:rPr kumimoji="0" lang="en-US" sz="3600" b="0" i="0" u="none" strike="noStrike" kern="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+mj-ea"/>
                <a:cs typeface="Gill Sans"/>
              </a:rPr>
              <a:t> does the web look like?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29718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Very roughly, a scale-free network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6300" y="4635500"/>
            <a:ext cx="2298700" cy="4699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0" y="41148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Fraction of k nodes having k connections: 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5102423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0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(i.e., distribution follows a power law)</a:t>
            </a:r>
            <a:endParaRPr lang="en-US" sz="20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8754095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indegre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685800"/>
            <a:ext cx="7886700" cy="582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73184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outdegre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685800"/>
            <a:ext cx="7886700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38241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ower-law-all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57340" y="228600"/>
            <a:ext cx="4600660" cy="610787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6457890"/>
            <a:ext cx="40849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0" dirty="0" smtClean="0">
                <a:solidFill>
                  <a:schemeClr val="bg1"/>
                </a:solidFill>
              </a:rPr>
              <a:t>Figure from: Newman, M. E. J. (2005) “Power laws, Pareto distributions and </a:t>
            </a:r>
            <a:r>
              <a:rPr lang="en-US" sz="1000" b="0" dirty="0" err="1" smtClean="0">
                <a:solidFill>
                  <a:schemeClr val="bg1"/>
                </a:solidFill>
              </a:rPr>
              <a:t>Zipf's</a:t>
            </a:r>
            <a:r>
              <a:rPr lang="en-US" sz="1000" b="0" dirty="0" smtClean="0">
                <a:solidFill>
                  <a:schemeClr val="bg1"/>
                </a:solidFill>
              </a:rPr>
              <a:t> law.” Contemporary Physics 46:323–351.</a:t>
            </a:r>
            <a:endParaRPr lang="en-US" sz="1000" b="0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 rot="20517061">
            <a:off x="2197803" y="3048000"/>
            <a:ext cx="500690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0" dirty="0" smtClean="0">
                <a:solidFill>
                  <a:srgbClr val="FF0000"/>
                </a:solidFill>
                <a:latin typeface="Gill Sans"/>
                <a:cs typeface="Gill Sans"/>
              </a:rPr>
              <a:t>Power Laws are everywhere!</a:t>
            </a:r>
            <a:endParaRPr lang="en-US" sz="32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4830784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What’s a graph?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134653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G = (V,E), where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1727537"/>
            <a:ext cx="9144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V represents the set of vertices (nodes)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E represents the set of edges (links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)</a:t>
            </a:r>
          </a:p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Edges may be directed or undirected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Both vertices and edges may contain additional information</a:t>
            </a:r>
          </a:p>
        </p:txBody>
      </p:sp>
      <p:sp>
        <p:nvSpPr>
          <p:cNvPr id="7" name="Oval 6"/>
          <p:cNvSpPr/>
          <p:nvPr/>
        </p:nvSpPr>
        <p:spPr bwMode="auto">
          <a:xfrm>
            <a:off x="2133600" y="4776927"/>
            <a:ext cx="304800" cy="3048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chemeClr val="bg2"/>
              </a:solidFill>
            </a:endParaRPr>
          </a:p>
        </p:txBody>
      </p:sp>
      <p:cxnSp>
        <p:nvCxnSpPr>
          <p:cNvPr id="8" name="Straight Arrow Connector 82"/>
          <p:cNvCxnSpPr>
            <a:cxnSpLocks noChangeShapeType="1"/>
            <a:stCxn id="7" idx="0"/>
          </p:cNvCxnSpPr>
          <p:nvPr/>
        </p:nvCxnSpPr>
        <p:spPr bwMode="auto">
          <a:xfrm flipV="1">
            <a:off x="2286000" y="3940314"/>
            <a:ext cx="0" cy="836613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82"/>
          <p:cNvCxnSpPr>
            <a:cxnSpLocks noChangeShapeType="1"/>
            <a:stCxn id="7" idx="7"/>
          </p:cNvCxnSpPr>
          <p:nvPr/>
        </p:nvCxnSpPr>
        <p:spPr bwMode="auto">
          <a:xfrm flipV="1">
            <a:off x="2393763" y="4092715"/>
            <a:ext cx="501837" cy="728849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82"/>
          <p:cNvCxnSpPr>
            <a:cxnSpLocks noChangeShapeType="1"/>
            <a:stCxn id="7" idx="1"/>
          </p:cNvCxnSpPr>
          <p:nvPr/>
        </p:nvCxnSpPr>
        <p:spPr bwMode="auto">
          <a:xfrm flipH="1" flipV="1">
            <a:off x="1631764" y="4092715"/>
            <a:ext cx="546473" cy="728849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501527" y="4681617"/>
            <a:ext cx="1676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vertex (node)</a:t>
            </a:r>
            <a:endParaRPr lang="en-US" sz="20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cxnSp>
        <p:nvCxnSpPr>
          <p:cNvPr id="15" name="Straight Arrow Connector 82"/>
          <p:cNvCxnSpPr>
            <a:cxnSpLocks noChangeShapeType="1"/>
          </p:cNvCxnSpPr>
          <p:nvPr/>
        </p:nvCxnSpPr>
        <p:spPr bwMode="auto">
          <a:xfrm flipV="1">
            <a:off x="2286000" y="5083314"/>
            <a:ext cx="0" cy="836613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82"/>
          <p:cNvCxnSpPr>
            <a:cxnSpLocks noChangeShapeType="1"/>
            <a:endCxn id="7" idx="5"/>
          </p:cNvCxnSpPr>
          <p:nvPr/>
        </p:nvCxnSpPr>
        <p:spPr bwMode="auto">
          <a:xfrm flipH="1" flipV="1">
            <a:off x="2393763" y="5037090"/>
            <a:ext cx="546473" cy="881250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82"/>
          <p:cNvCxnSpPr>
            <a:cxnSpLocks noChangeShapeType="1"/>
            <a:endCxn id="7" idx="3"/>
          </p:cNvCxnSpPr>
          <p:nvPr/>
        </p:nvCxnSpPr>
        <p:spPr bwMode="auto">
          <a:xfrm flipV="1">
            <a:off x="1631764" y="5037090"/>
            <a:ext cx="546473" cy="881250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310774" y="4302204"/>
            <a:ext cx="15555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edges (links)</a:t>
            </a:r>
            <a:endParaRPr lang="en-US" sz="20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04800" y="5159514"/>
            <a:ext cx="15555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edges (links)</a:t>
            </a:r>
            <a:endParaRPr lang="en-US" sz="20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743200" y="3415536"/>
            <a:ext cx="21418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outgoing (outbound) edges</a:t>
            </a:r>
            <a:endParaRPr lang="en-US" sz="20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743200" y="5769114"/>
            <a:ext cx="21418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incoming (inbound) edges</a:t>
            </a:r>
            <a:endParaRPr lang="en-US" sz="20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353951" y="4230826"/>
            <a:ext cx="21418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out-degree</a:t>
            </a:r>
            <a:endParaRPr lang="en-US" sz="20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277751" y="5181600"/>
            <a:ext cx="21418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in-degree</a:t>
            </a:r>
            <a:endParaRPr lang="en-US" sz="20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29" name="Oval 28"/>
          <p:cNvSpPr/>
          <p:nvPr/>
        </p:nvSpPr>
        <p:spPr bwMode="auto">
          <a:xfrm>
            <a:off x="6172200" y="4790391"/>
            <a:ext cx="304800" cy="3048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>
              <a:solidFill>
                <a:schemeClr val="bg2"/>
              </a:solidFill>
            </a:endParaRPr>
          </a:p>
        </p:txBody>
      </p:sp>
      <p:cxnSp>
        <p:nvCxnSpPr>
          <p:cNvPr id="30" name="Straight Arrow Connector 82"/>
          <p:cNvCxnSpPr>
            <a:cxnSpLocks noChangeShapeType="1"/>
            <a:stCxn id="34" idx="0"/>
          </p:cNvCxnSpPr>
          <p:nvPr/>
        </p:nvCxnSpPr>
        <p:spPr bwMode="auto">
          <a:xfrm flipV="1">
            <a:off x="6324600" y="3953778"/>
            <a:ext cx="0" cy="836613"/>
          </a:xfrm>
          <a:prstGeom prst="straightConnector1">
            <a:avLst/>
          </a:prstGeom>
          <a:ln w="15875">
            <a:headEnd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82"/>
          <p:cNvCxnSpPr>
            <a:cxnSpLocks noChangeShapeType="1"/>
            <a:stCxn id="34" idx="7"/>
          </p:cNvCxnSpPr>
          <p:nvPr/>
        </p:nvCxnSpPr>
        <p:spPr bwMode="auto">
          <a:xfrm flipV="1">
            <a:off x="6432363" y="4106179"/>
            <a:ext cx="501837" cy="728849"/>
          </a:xfrm>
          <a:prstGeom prst="straightConnector1">
            <a:avLst/>
          </a:prstGeom>
          <a:ln w="15875">
            <a:headEnd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82"/>
          <p:cNvCxnSpPr>
            <a:cxnSpLocks noChangeShapeType="1"/>
            <a:stCxn id="34" idx="1"/>
          </p:cNvCxnSpPr>
          <p:nvPr/>
        </p:nvCxnSpPr>
        <p:spPr bwMode="auto">
          <a:xfrm flipH="1" flipV="1">
            <a:off x="5670364" y="4106179"/>
            <a:ext cx="546473" cy="728849"/>
          </a:xfrm>
          <a:prstGeom prst="straightConnector1">
            <a:avLst/>
          </a:prstGeom>
          <a:ln w="15875">
            <a:headEnd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82"/>
          <p:cNvCxnSpPr>
            <a:cxnSpLocks noChangeShapeType="1"/>
          </p:cNvCxnSpPr>
          <p:nvPr/>
        </p:nvCxnSpPr>
        <p:spPr bwMode="auto">
          <a:xfrm flipV="1">
            <a:off x="6324600" y="5096778"/>
            <a:ext cx="0" cy="836613"/>
          </a:xfrm>
          <a:prstGeom prst="straightConnector1">
            <a:avLst/>
          </a:prstGeom>
          <a:ln w="15875">
            <a:headEnd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82"/>
          <p:cNvCxnSpPr>
            <a:cxnSpLocks noChangeShapeType="1"/>
            <a:endCxn id="34" idx="5"/>
          </p:cNvCxnSpPr>
          <p:nvPr/>
        </p:nvCxnSpPr>
        <p:spPr bwMode="auto">
          <a:xfrm flipH="1" flipV="1">
            <a:off x="6432363" y="5050554"/>
            <a:ext cx="546473" cy="881250"/>
          </a:xfrm>
          <a:prstGeom prst="straightConnector1">
            <a:avLst/>
          </a:prstGeom>
          <a:ln w="15875">
            <a:headEnd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82"/>
          <p:cNvCxnSpPr>
            <a:cxnSpLocks noChangeShapeType="1"/>
            <a:endCxn id="34" idx="3"/>
          </p:cNvCxnSpPr>
          <p:nvPr/>
        </p:nvCxnSpPr>
        <p:spPr bwMode="auto">
          <a:xfrm flipV="1">
            <a:off x="5670364" y="5050554"/>
            <a:ext cx="546473" cy="881250"/>
          </a:xfrm>
          <a:prstGeom prst="straightConnector1">
            <a:avLst/>
          </a:prstGeom>
          <a:ln w="15875">
            <a:headEnd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6400800" y="3810000"/>
            <a:ext cx="21418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smtClean="0">
                <a:solidFill>
                  <a:srgbClr val="000000"/>
                </a:solidFill>
                <a:latin typeface="Gill Sans"/>
                <a:cs typeface="Gill Sans"/>
              </a:rPr>
              <a:t>“incident”</a:t>
            </a:r>
            <a:endParaRPr lang="en-US" sz="20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219200" y="3394213"/>
            <a:ext cx="21418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err="1" smtClean="0">
                <a:solidFill>
                  <a:srgbClr val="000000"/>
                </a:solidFill>
                <a:latin typeface="Gill Sans"/>
                <a:cs typeface="Gill Sans"/>
              </a:rPr>
              <a:t>outlinks</a:t>
            </a:r>
            <a:endParaRPr lang="en-US" sz="20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210951" y="6153090"/>
            <a:ext cx="21418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err="1" smtClean="0">
                <a:solidFill>
                  <a:srgbClr val="000000"/>
                </a:solidFill>
                <a:latin typeface="Gill Sans"/>
                <a:cs typeface="Gill Sans"/>
              </a:rPr>
              <a:t>inlinks</a:t>
            </a:r>
            <a:endParaRPr lang="en-US" sz="20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11016081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 animBg="1"/>
      <p:bldP spid="14" grpId="0"/>
      <p:bldP spid="23" grpId="0"/>
      <p:bldP spid="24" grpId="0"/>
      <p:bldP spid="25" grpId="0"/>
      <p:bldP spid="26" grpId="0"/>
      <p:bldP spid="27" grpId="0"/>
      <p:bldP spid="28" grpId="0"/>
      <p:bldP spid="29" grpId="0" animBg="1"/>
      <p:bldP spid="39" grpId="0"/>
      <p:bldP spid="43" grpId="0"/>
      <p:bldP spid="44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0" y="2590800"/>
            <a:ext cx="9144000" cy="6858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+mj-ea"/>
                <a:cs typeface="Gill Sans"/>
              </a:rPr>
              <a:t>What</a:t>
            </a:r>
            <a:r>
              <a:rPr kumimoji="0" lang="en-US" sz="3600" b="0" i="0" u="none" strike="noStrike" kern="0" cap="none" spc="0" normalizeH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+mj-ea"/>
                <a:cs typeface="Gill Sans"/>
              </a:rPr>
              <a:t> does the web look like?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31242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Very roughly, a scale-free network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0" name="TextBox 9"/>
          <p:cNvSpPr txBox="1"/>
          <p:nvPr/>
        </p:nvSpPr>
        <p:spPr>
          <a:xfrm rot="20517061">
            <a:off x="7606849" y="5950227"/>
            <a:ext cx="1119417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0" dirty="0" smtClean="0">
                <a:solidFill>
                  <a:srgbClr val="FF0000"/>
                </a:solidFill>
                <a:latin typeface="Gill Sans"/>
                <a:cs typeface="Gill Sans"/>
              </a:rPr>
              <a:t>Why?</a:t>
            </a:r>
            <a:endParaRPr lang="en-US" sz="32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42672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Other Examples: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4648200"/>
            <a:ext cx="9144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Internet domain routers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Co-author network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Citation network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Movie-Actor network</a:t>
            </a:r>
          </a:p>
        </p:txBody>
      </p:sp>
    </p:spTree>
    <p:extLst>
      <p:ext uri="{BB962C8B-B14F-4D97-AF65-F5344CB8AC3E}">
        <p14:creationId xmlns:p14="http://schemas.microsoft.com/office/powerpoint/2010/main" val="379363472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8" grpId="0"/>
      <p:bldP spid="11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0" y="2145268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0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(In this installment of “learn fancy terms for simple ideas”)</a:t>
            </a:r>
            <a:endParaRPr lang="en-US" sz="20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0" y="2463224"/>
            <a:ext cx="9144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32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Preferential Attachment</a:t>
            </a:r>
            <a:endParaRPr lang="en-US" sz="32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0" y="3733800"/>
            <a:ext cx="9144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32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Matthew Effect</a:t>
            </a:r>
            <a:endParaRPr lang="en-US" sz="32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0" y="3516868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0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Also:</a:t>
            </a:r>
            <a:endParaRPr lang="en-US" sz="20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048000" y="4760893"/>
            <a:ext cx="54864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defRPr/>
            </a:pPr>
            <a:r>
              <a:rPr lang="en-US" sz="2000" b="0" kern="0" dirty="0">
                <a:solidFill>
                  <a:srgbClr val="000000"/>
                </a:solidFill>
                <a:latin typeface="Gill Sans"/>
                <a:cs typeface="Gill Sans"/>
              </a:rPr>
              <a:t>For unto every one that hath shall be given, and he shall have abundance: but from him that hath not shall be taken even that which he hath.</a:t>
            </a:r>
          </a:p>
          <a:p>
            <a:pPr algn="r">
              <a:defRPr/>
            </a:pPr>
            <a:endParaRPr lang="en-US" sz="2000" b="0" kern="0" dirty="0">
              <a:solidFill>
                <a:srgbClr val="000000"/>
              </a:solidFill>
              <a:latin typeface="Gill Sans"/>
              <a:cs typeface="Gill Sans"/>
            </a:endParaRPr>
          </a:p>
          <a:p>
            <a:pPr algn="r">
              <a:defRPr/>
            </a:pPr>
            <a:r>
              <a:rPr lang="en-US" sz="2000" b="0" kern="0" dirty="0">
                <a:solidFill>
                  <a:srgbClr val="000000"/>
                </a:solidFill>
                <a:latin typeface="Gill Sans"/>
                <a:cs typeface="Gill Sans"/>
              </a:rPr>
              <a:t>— Matthew 25:29, King James Version.</a:t>
            </a:r>
          </a:p>
        </p:txBody>
      </p:sp>
    </p:spTree>
    <p:extLst>
      <p:ext uri="{BB962C8B-B14F-4D97-AF65-F5344CB8AC3E}">
        <p14:creationId xmlns:p14="http://schemas.microsoft.com/office/powerpoint/2010/main" val="336273732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  <p:bldP spid="12" grpId="0"/>
      <p:bldP spid="13" grpId="0"/>
      <p:bldP spid="14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witter-graph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381000"/>
            <a:ext cx="5014913" cy="5943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0" y="6457890"/>
            <a:ext cx="5257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0" dirty="0" smtClean="0">
                <a:solidFill>
                  <a:schemeClr val="bg1"/>
                </a:solidFill>
              </a:rPr>
              <a:t>Figure from: </a:t>
            </a:r>
            <a:r>
              <a:rPr lang="en-US" sz="1000" b="0" dirty="0">
                <a:solidFill>
                  <a:schemeClr val="bg1"/>
                </a:solidFill>
              </a:rPr>
              <a:t>Seth A. Myers, </a:t>
            </a:r>
            <a:r>
              <a:rPr lang="en-US" sz="1000" b="0" dirty="0" err="1">
                <a:solidFill>
                  <a:schemeClr val="bg1"/>
                </a:solidFill>
              </a:rPr>
              <a:t>Aneesh</a:t>
            </a:r>
            <a:r>
              <a:rPr lang="en-US" sz="1000" b="0" dirty="0">
                <a:solidFill>
                  <a:schemeClr val="bg1"/>
                </a:solidFill>
              </a:rPr>
              <a:t> Sharma, </a:t>
            </a:r>
            <a:r>
              <a:rPr lang="en-US" sz="1000" b="0" dirty="0" err="1">
                <a:solidFill>
                  <a:schemeClr val="bg1"/>
                </a:solidFill>
              </a:rPr>
              <a:t>Pankaj</a:t>
            </a:r>
            <a:r>
              <a:rPr lang="en-US" sz="1000" b="0" dirty="0">
                <a:solidFill>
                  <a:schemeClr val="bg1"/>
                </a:solidFill>
              </a:rPr>
              <a:t> Gupta, and Jimmy Lin. Information Network or Social Network? The Structure of the Twitter Follow Graph. WWW 2014.</a:t>
            </a:r>
          </a:p>
        </p:txBody>
      </p:sp>
      <p:sp>
        <p:nvSpPr>
          <p:cNvPr id="5" name="TextBox 4"/>
          <p:cNvSpPr txBox="1"/>
          <p:nvPr/>
        </p:nvSpPr>
        <p:spPr>
          <a:xfrm rot="20517061">
            <a:off x="5479889" y="5720105"/>
            <a:ext cx="35590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 smtClean="0">
                <a:solidFill>
                  <a:srgbClr val="FF0000"/>
                </a:solidFill>
                <a:latin typeface="Gill Sans"/>
                <a:cs typeface="Gill Sans"/>
              </a:rPr>
              <a:t>What about Facebook?</a:t>
            </a:r>
            <a:endParaRPr lang="en-US" sz="28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7425701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0" y="3072824"/>
            <a:ext cx="9144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32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BTW, how do we compute these graphs?</a:t>
            </a:r>
            <a:endParaRPr lang="en-US" sz="32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58603123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ounting-machin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74298" y="0"/>
            <a:ext cx="10351698" cy="6858000"/>
          </a:xfrm>
          <a:prstGeom prst="rect">
            <a:avLst/>
          </a:prstGeom>
        </p:spPr>
      </p:pic>
      <p:sp>
        <p:nvSpPr>
          <p:cNvPr id="7" name="TextBox 3"/>
          <p:cNvSpPr txBox="1">
            <a:spLocks noChangeArrowheads="1"/>
          </p:cNvSpPr>
          <p:nvPr/>
        </p:nvSpPr>
        <p:spPr bwMode="auto">
          <a:xfrm>
            <a:off x="0" y="6611938"/>
            <a:ext cx="44958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FFFFFF"/>
                </a:solidFill>
              </a:rPr>
              <a:t>Source: http://</a:t>
            </a:r>
            <a:r>
              <a:rPr lang="en-US" sz="1000" b="0" dirty="0" err="1">
                <a:solidFill>
                  <a:srgbClr val="FFFFFF"/>
                </a:solidFill>
              </a:rPr>
              <a:t>www.flickr.com</a:t>
            </a:r>
            <a:r>
              <a:rPr lang="en-US" sz="1000" b="0" dirty="0">
                <a:solidFill>
                  <a:srgbClr val="FFFFFF"/>
                </a:solidFill>
              </a:rPr>
              <a:t>/photos/</a:t>
            </a:r>
            <a:r>
              <a:rPr lang="en-US" sz="1000" b="0" dirty="0" err="1">
                <a:solidFill>
                  <a:srgbClr val="FFFFFF"/>
                </a:solidFill>
              </a:rPr>
              <a:t>guvnah</a:t>
            </a:r>
            <a:r>
              <a:rPr lang="en-US" sz="1000" b="0" dirty="0">
                <a:solidFill>
                  <a:srgbClr val="FFFFFF"/>
                </a:solidFill>
              </a:rPr>
              <a:t>/7861418602/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 bwMode="auto">
          <a:xfrm>
            <a:off x="6172200" y="5105400"/>
            <a:ext cx="2514600" cy="102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45713" rIns="91425" bIns="45713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 baseline="0">
                <a:solidFill>
                  <a:schemeClr val="tx1"/>
                </a:solidFill>
                <a:latin typeface="Gill Sans"/>
                <a:ea typeface="+mj-ea"/>
                <a:cs typeface="Gill San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5pPr>
            <a:lvl6pPr marL="45713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6pPr>
            <a:lvl7pPr marL="914259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7pPr>
            <a:lvl8pPr marL="137139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8pPr>
            <a:lvl9pPr marL="1828519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9pPr>
          </a:lstStyle>
          <a:p>
            <a:r>
              <a:rPr lang="en-US" sz="3600" b="0" dirty="0" smtClean="0"/>
              <a:t>Count.</a:t>
            </a:r>
            <a:endParaRPr lang="en-US" sz="3600" b="0" dirty="0"/>
          </a:p>
        </p:txBody>
      </p:sp>
    </p:spTree>
    <p:extLst>
      <p:ext uri="{BB962C8B-B14F-4D97-AF65-F5344CB8AC3E}">
        <p14:creationId xmlns:p14="http://schemas.microsoft.com/office/powerpoint/2010/main" val="58601507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0" y="2463224"/>
            <a:ext cx="9144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32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BTW, </a:t>
            </a:r>
            <a:r>
              <a:rPr lang="en-US" sz="3200" b="0" kern="0" dirty="0">
                <a:solidFill>
                  <a:srgbClr val="000000"/>
                </a:solidFill>
                <a:latin typeface="Gill Sans"/>
                <a:cs typeface="Gill Sans"/>
              </a:rPr>
              <a:t>h</a:t>
            </a:r>
            <a:r>
              <a:rPr lang="en-US" sz="32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ow do we extract the </a:t>
            </a:r>
            <a:r>
              <a:rPr lang="en-US" sz="3200" b="0" kern="0" dirty="0" err="1" smtClean="0">
                <a:solidFill>
                  <a:srgbClr val="000000"/>
                </a:solidFill>
                <a:latin typeface="Gill Sans"/>
                <a:cs typeface="Gill Sans"/>
              </a:rPr>
              <a:t>webgraph</a:t>
            </a:r>
            <a:r>
              <a:rPr lang="en-US" sz="32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?</a:t>
            </a:r>
            <a:endParaRPr lang="en-US" sz="32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2895600"/>
            <a:ext cx="9144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32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The </a:t>
            </a:r>
            <a:r>
              <a:rPr lang="en-US" sz="3200" b="0" kern="0" dirty="0" err="1" smtClean="0">
                <a:solidFill>
                  <a:srgbClr val="000000"/>
                </a:solidFill>
                <a:latin typeface="Gill Sans"/>
                <a:cs typeface="Gill Sans"/>
              </a:rPr>
              <a:t>webgraph</a:t>
            </a:r>
            <a:r>
              <a:rPr lang="en-US" sz="32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… is big?!</a:t>
            </a:r>
            <a:endParaRPr lang="en-US" sz="32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4209871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000" b="0" kern="0" dirty="0" err="1" smtClean="0">
                <a:solidFill>
                  <a:srgbClr val="000000"/>
                </a:solidFill>
                <a:latin typeface="Gill Sans"/>
                <a:cs typeface="Gill Sans"/>
              </a:rPr>
              <a:t>Integerize</a:t>
            </a:r>
            <a:r>
              <a:rPr lang="en-US" sz="20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 vertices (</a:t>
            </a:r>
            <a:r>
              <a:rPr lang="en-US" sz="2000" b="0" kern="0" dirty="0" err="1" smtClean="0">
                <a:solidFill>
                  <a:srgbClr val="000000"/>
                </a:solidFill>
                <a:latin typeface="Gill Sans"/>
                <a:cs typeface="Gill Sans"/>
              </a:rPr>
              <a:t>montone</a:t>
            </a:r>
            <a:r>
              <a:rPr lang="en-US" sz="20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 minimal perfect hashing)</a:t>
            </a:r>
          </a:p>
          <a:p>
            <a:pPr algn="ctr">
              <a:defRPr/>
            </a:pPr>
            <a:r>
              <a:rPr lang="en-US" sz="20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Sort URLs</a:t>
            </a:r>
          </a:p>
          <a:p>
            <a:pPr algn="ctr">
              <a:defRPr/>
            </a:pPr>
            <a:r>
              <a:rPr lang="en-US" sz="20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Integer compression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38100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A few tricks: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6245423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400" b="0" kern="0" dirty="0" err="1">
                <a:solidFill>
                  <a:srgbClr val="000000"/>
                </a:solidFill>
                <a:latin typeface="Gill Sans"/>
                <a:cs typeface="Gill Sans"/>
              </a:rPr>
              <a:t>Meusel</a:t>
            </a:r>
            <a:r>
              <a:rPr lang="en-US" sz="1400" b="0" kern="0" dirty="0">
                <a:solidFill>
                  <a:srgbClr val="000000"/>
                </a:solidFill>
                <a:latin typeface="Gill Sans"/>
                <a:cs typeface="Gill Sans"/>
              </a:rPr>
              <a:t> et al. Graph Structure in the Web — Revisited. WWW 2014</a:t>
            </a:r>
            <a:r>
              <a:rPr lang="en-US" sz="1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.</a:t>
            </a:r>
            <a:endParaRPr lang="en-US" sz="1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5943600"/>
            <a:ext cx="914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800" b="0" kern="0" dirty="0" err="1" smtClean="0">
                <a:solidFill>
                  <a:srgbClr val="000000"/>
                </a:solidFill>
                <a:latin typeface="Gill Sans"/>
                <a:cs typeface="Gill Sans"/>
              </a:rPr>
              <a:t>webgraph</a:t>
            </a:r>
            <a:r>
              <a:rPr lang="en-US" sz="18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 from the common crawl: 3.5 billion pages, 129 billion links  </a:t>
            </a:r>
            <a:endParaRPr lang="en-US" sz="18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9" name="TextBox 8"/>
          <p:cNvSpPr txBox="1"/>
          <p:nvPr/>
        </p:nvSpPr>
        <p:spPr>
          <a:xfrm rot="20517061">
            <a:off x="7214115" y="6084198"/>
            <a:ext cx="12087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 smtClean="0">
                <a:solidFill>
                  <a:srgbClr val="FF0000"/>
                </a:solidFill>
                <a:latin typeface="Gill Sans"/>
                <a:cs typeface="Gill Sans"/>
              </a:rPr>
              <a:t>58 GB!</a:t>
            </a:r>
            <a:endParaRPr lang="en-US" sz="28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63951219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6" grpId="0"/>
      <p:bldP spid="7" grpId="0"/>
      <p:bldP spid="8" grpId="0"/>
      <p:bldP spid="9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Graphs and MapReduce (and Spark)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226689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A large class of graph algorithms involve: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64789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Local computations 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at each 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node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Propagating 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results: 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“traversing” the graph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355931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Key questions: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3940314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How do you represent graph data in MapReduce (and Spark)?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How do you traverse a graph in MapReduce (and Spark)?</a:t>
            </a:r>
          </a:p>
        </p:txBody>
      </p:sp>
    </p:spTree>
    <p:extLst>
      <p:ext uri="{BB962C8B-B14F-4D97-AF65-F5344CB8AC3E}">
        <p14:creationId xmlns:p14="http://schemas.microsoft.com/office/powerpoint/2010/main" val="192291173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Single-Source Shortest Path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2743200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Problem: find shortest path from a </a:t>
            </a:r>
            <a:endParaRPr lang="en-US" sz="2400" b="0" kern="0" dirty="0" smtClean="0">
              <a:solidFill>
                <a:srgbClr val="000000"/>
              </a:solidFill>
              <a:latin typeface="Gill Sans"/>
              <a:cs typeface="Gill Sans"/>
            </a:endParaRPr>
          </a:p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source 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node to one or more target nodes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3483114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Shortest might also mean lowest weight or cost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61677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>
                <a:solidFill>
                  <a:srgbClr val="000000"/>
                </a:solidFill>
                <a:latin typeface="Gill Sans"/>
                <a:cs typeface="Gill Sans"/>
              </a:rPr>
              <a:t>First, a refresher: Dijkstra’s </a:t>
            </a:r>
            <a:r>
              <a:rPr lang="en-US" sz="2400" b="0" kern="0" smtClean="0">
                <a:solidFill>
                  <a:srgbClr val="000000"/>
                </a:solidFill>
                <a:latin typeface="Gill Sans"/>
                <a:cs typeface="Gill Sans"/>
              </a:rPr>
              <a:t>Algorithm</a:t>
            </a:r>
            <a:r>
              <a:rPr lang="mr-IN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…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44805714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7" name="Oval 5"/>
          <p:cNvSpPr>
            <a:spLocks noChangeArrowheads="1"/>
          </p:cNvSpPr>
          <p:nvPr/>
        </p:nvSpPr>
        <p:spPr bwMode="auto">
          <a:xfrm>
            <a:off x="1828800" y="3200400"/>
            <a:ext cx="838200" cy="8382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>
                <a:solidFill>
                  <a:schemeClr val="bg2"/>
                </a:solidFill>
              </a:rPr>
              <a:t>0</a:t>
            </a:r>
          </a:p>
        </p:txBody>
      </p:sp>
      <p:sp>
        <p:nvSpPr>
          <p:cNvPr id="7" name="Oval 6"/>
          <p:cNvSpPr/>
          <p:nvPr/>
        </p:nvSpPr>
        <p:spPr bwMode="auto">
          <a:xfrm>
            <a:off x="3581400" y="1828800"/>
            <a:ext cx="838200" cy="8382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bg2"/>
                </a:solidFill>
                <a:sym typeface="Symbol"/>
              </a:rPr>
              <a:t>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8" name="Oval 7"/>
          <p:cNvSpPr/>
          <p:nvPr/>
        </p:nvSpPr>
        <p:spPr bwMode="auto">
          <a:xfrm>
            <a:off x="3581400" y="4724400"/>
            <a:ext cx="838200" cy="8382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bg2"/>
                </a:solidFill>
                <a:sym typeface="Symbol"/>
              </a:rPr>
              <a:t>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22" name="Oval 21"/>
          <p:cNvSpPr/>
          <p:nvPr/>
        </p:nvSpPr>
        <p:spPr bwMode="auto">
          <a:xfrm>
            <a:off x="5943600" y="1828800"/>
            <a:ext cx="838200" cy="8382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bg2"/>
                </a:solidFill>
                <a:sym typeface="Symbol"/>
              </a:rPr>
              <a:t>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23" name="Oval 22"/>
          <p:cNvSpPr/>
          <p:nvPr/>
        </p:nvSpPr>
        <p:spPr bwMode="auto">
          <a:xfrm>
            <a:off x="5943600" y="4724400"/>
            <a:ext cx="838200" cy="8382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bg2"/>
                </a:solidFill>
                <a:sym typeface="Symbol"/>
              </a:rPr>
              <a:t></a:t>
            </a:r>
            <a:endParaRPr lang="en-US" dirty="0">
              <a:solidFill>
                <a:schemeClr val="bg2"/>
              </a:solidFill>
            </a:endParaRPr>
          </a:p>
        </p:txBody>
      </p:sp>
      <p:cxnSp>
        <p:nvCxnSpPr>
          <p:cNvPr id="82952" name="Straight Arrow Connector 77"/>
          <p:cNvCxnSpPr>
            <a:cxnSpLocks noChangeShapeType="1"/>
          </p:cNvCxnSpPr>
          <p:nvPr/>
        </p:nvCxnSpPr>
        <p:spPr bwMode="auto">
          <a:xfrm>
            <a:off x="2667000" y="3962400"/>
            <a:ext cx="914400" cy="838200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953" name="Straight Arrow Connector 78"/>
          <p:cNvCxnSpPr>
            <a:cxnSpLocks noChangeShapeType="1"/>
          </p:cNvCxnSpPr>
          <p:nvPr/>
        </p:nvCxnSpPr>
        <p:spPr bwMode="auto">
          <a:xfrm flipV="1">
            <a:off x="2667000" y="2514600"/>
            <a:ext cx="914400" cy="838200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954" name="Straight Arrow Connector 79"/>
          <p:cNvCxnSpPr>
            <a:cxnSpLocks noChangeShapeType="1"/>
          </p:cNvCxnSpPr>
          <p:nvPr/>
        </p:nvCxnSpPr>
        <p:spPr bwMode="auto">
          <a:xfrm>
            <a:off x="4495800" y="5181600"/>
            <a:ext cx="1371600" cy="1588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955" name="Straight Arrow Connector 82"/>
          <p:cNvCxnSpPr>
            <a:cxnSpLocks noChangeShapeType="1"/>
          </p:cNvCxnSpPr>
          <p:nvPr/>
        </p:nvCxnSpPr>
        <p:spPr bwMode="auto">
          <a:xfrm>
            <a:off x="4495800" y="2284413"/>
            <a:ext cx="1371600" cy="1587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956" name="Straight Arrow Connector 83"/>
          <p:cNvCxnSpPr>
            <a:cxnSpLocks noChangeShapeType="1"/>
          </p:cNvCxnSpPr>
          <p:nvPr/>
        </p:nvCxnSpPr>
        <p:spPr bwMode="auto">
          <a:xfrm rot="5400000" flipH="1" flipV="1">
            <a:off x="4152900" y="3009900"/>
            <a:ext cx="2133600" cy="1600200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957" name="Straight Arrow Connector 85"/>
          <p:cNvCxnSpPr>
            <a:cxnSpLocks noChangeShapeType="1"/>
          </p:cNvCxnSpPr>
          <p:nvPr/>
        </p:nvCxnSpPr>
        <p:spPr bwMode="auto">
          <a:xfrm rot="10800000">
            <a:off x="2743200" y="3657600"/>
            <a:ext cx="3200400" cy="1219200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958" name="Straight Arrow Connector 87"/>
          <p:cNvCxnSpPr>
            <a:cxnSpLocks noChangeShapeType="1"/>
          </p:cNvCxnSpPr>
          <p:nvPr/>
        </p:nvCxnSpPr>
        <p:spPr bwMode="auto">
          <a:xfrm rot="5400000" flipH="1" flipV="1">
            <a:off x="3201194" y="3734594"/>
            <a:ext cx="1981200" cy="1588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959" name="Straight Arrow Connector 89"/>
          <p:cNvCxnSpPr>
            <a:cxnSpLocks noChangeShapeType="1"/>
          </p:cNvCxnSpPr>
          <p:nvPr/>
        </p:nvCxnSpPr>
        <p:spPr bwMode="auto">
          <a:xfrm rot="16200000" flipH="1">
            <a:off x="2818607" y="3733006"/>
            <a:ext cx="1981200" cy="1587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960" name="Straight Arrow Connector 90"/>
          <p:cNvCxnSpPr>
            <a:cxnSpLocks noChangeShapeType="1"/>
          </p:cNvCxnSpPr>
          <p:nvPr/>
        </p:nvCxnSpPr>
        <p:spPr bwMode="auto">
          <a:xfrm rot="5400000" flipH="1" flipV="1">
            <a:off x="5563394" y="3734594"/>
            <a:ext cx="1981200" cy="1588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961" name="Straight Arrow Connector 91"/>
          <p:cNvCxnSpPr>
            <a:cxnSpLocks noChangeShapeType="1"/>
          </p:cNvCxnSpPr>
          <p:nvPr/>
        </p:nvCxnSpPr>
        <p:spPr bwMode="auto">
          <a:xfrm rot="16200000" flipH="1">
            <a:off x="5180807" y="3733006"/>
            <a:ext cx="1981200" cy="1587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2962" name="TextBox 17"/>
          <p:cNvSpPr txBox="1">
            <a:spLocks noChangeArrowheads="1"/>
          </p:cNvSpPr>
          <p:nvPr/>
        </p:nvSpPr>
        <p:spPr bwMode="auto">
          <a:xfrm>
            <a:off x="2743200" y="2667000"/>
            <a:ext cx="4127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10</a:t>
            </a:r>
          </a:p>
        </p:txBody>
      </p:sp>
      <p:sp>
        <p:nvSpPr>
          <p:cNvPr id="82963" name="TextBox 18"/>
          <p:cNvSpPr txBox="1">
            <a:spLocks noChangeArrowheads="1"/>
          </p:cNvSpPr>
          <p:nvPr/>
        </p:nvSpPr>
        <p:spPr bwMode="auto">
          <a:xfrm>
            <a:off x="2825750" y="4310063"/>
            <a:ext cx="29845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82964" name="TextBox 19"/>
          <p:cNvSpPr txBox="1">
            <a:spLocks noChangeArrowheads="1"/>
          </p:cNvSpPr>
          <p:nvPr/>
        </p:nvSpPr>
        <p:spPr bwMode="auto">
          <a:xfrm>
            <a:off x="3505200" y="3429000"/>
            <a:ext cx="2984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82965" name="TextBox 20"/>
          <p:cNvSpPr txBox="1">
            <a:spLocks noChangeArrowheads="1"/>
          </p:cNvSpPr>
          <p:nvPr/>
        </p:nvSpPr>
        <p:spPr bwMode="auto">
          <a:xfrm>
            <a:off x="4197350" y="3429000"/>
            <a:ext cx="2984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82966" name="TextBox 23"/>
          <p:cNvSpPr txBox="1">
            <a:spLocks noChangeArrowheads="1"/>
          </p:cNvSpPr>
          <p:nvPr/>
        </p:nvSpPr>
        <p:spPr bwMode="auto">
          <a:xfrm>
            <a:off x="4953000" y="5224463"/>
            <a:ext cx="29845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82967" name="TextBox 24"/>
          <p:cNvSpPr txBox="1">
            <a:spLocks noChangeArrowheads="1"/>
          </p:cNvSpPr>
          <p:nvPr/>
        </p:nvSpPr>
        <p:spPr bwMode="auto">
          <a:xfrm>
            <a:off x="4953000" y="1905000"/>
            <a:ext cx="2984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82968" name="TextBox 25"/>
          <p:cNvSpPr txBox="1">
            <a:spLocks noChangeArrowheads="1"/>
          </p:cNvSpPr>
          <p:nvPr/>
        </p:nvSpPr>
        <p:spPr bwMode="auto">
          <a:xfrm>
            <a:off x="5029200" y="3395663"/>
            <a:ext cx="29845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9</a:t>
            </a:r>
          </a:p>
        </p:txBody>
      </p:sp>
      <p:sp>
        <p:nvSpPr>
          <p:cNvPr id="82969" name="TextBox 26"/>
          <p:cNvSpPr txBox="1">
            <a:spLocks noChangeArrowheads="1"/>
          </p:cNvSpPr>
          <p:nvPr/>
        </p:nvSpPr>
        <p:spPr bwMode="auto">
          <a:xfrm>
            <a:off x="5340350" y="4267200"/>
            <a:ext cx="2984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82970" name="TextBox 27"/>
          <p:cNvSpPr txBox="1">
            <a:spLocks noChangeArrowheads="1"/>
          </p:cNvSpPr>
          <p:nvPr/>
        </p:nvSpPr>
        <p:spPr bwMode="auto">
          <a:xfrm>
            <a:off x="5867400" y="3429000"/>
            <a:ext cx="2984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82971" name="TextBox 28"/>
          <p:cNvSpPr txBox="1">
            <a:spLocks noChangeArrowheads="1"/>
          </p:cNvSpPr>
          <p:nvPr/>
        </p:nvSpPr>
        <p:spPr bwMode="auto">
          <a:xfrm>
            <a:off x="6559550" y="3429000"/>
            <a:ext cx="2984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82972" name="TextBox 29"/>
          <p:cNvSpPr txBox="1">
            <a:spLocks noChangeArrowheads="1"/>
          </p:cNvSpPr>
          <p:nvPr/>
        </p:nvSpPr>
        <p:spPr bwMode="auto">
          <a:xfrm>
            <a:off x="0" y="6611938"/>
            <a:ext cx="1265238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>
                <a:solidFill>
                  <a:schemeClr val="bg1"/>
                </a:solidFill>
              </a:rPr>
              <a:t>Example from CLR</a:t>
            </a:r>
          </a:p>
        </p:txBody>
      </p:sp>
      <p:sp>
        <p:nvSpPr>
          <p:cNvPr id="29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Dijkstra’s Algorithm Example</a:t>
            </a:r>
          </a:p>
        </p:txBody>
      </p:sp>
    </p:spTree>
    <p:extLst>
      <p:ext uri="{BB962C8B-B14F-4D97-AF65-F5344CB8AC3E}">
        <p14:creationId xmlns:p14="http://schemas.microsoft.com/office/powerpoint/2010/main" val="5062578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1" name="Oval 5"/>
          <p:cNvSpPr>
            <a:spLocks noChangeArrowheads="1"/>
          </p:cNvSpPr>
          <p:nvPr/>
        </p:nvSpPr>
        <p:spPr bwMode="auto">
          <a:xfrm>
            <a:off x="1828800" y="3200400"/>
            <a:ext cx="838200" cy="8382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>
                <a:solidFill>
                  <a:schemeClr val="bg2"/>
                </a:solidFill>
              </a:rPr>
              <a:t>0</a:t>
            </a:r>
          </a:p>
        </p:txBody>
      </p:sp>
      <p:sp>
        <p:nvSpPr>
          <p:cNvPr id="7" name="Oval 6"/>
          <p:cNvSpPr/>
          <p:nvPr/>
        </p:nvSpPr>
        <p:spPr bwMode="auto">
          <a:xfrm>
            <a:off x="3581400" y="1828800"/>
            <a:ext cx="838200" cy="8382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bg2"/>
                </a:solidFill>
                <a:sym typeface="Symbol"/>
              </a:rPr>
              <a:t>10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83973" name="Oval 7"/>
          <p:cNvSpPr>
            <a:spLocks noChangeArrowheads="1"/>
          </p:cNvSpPr>
          <p:nvPr/>
        </p:nvSpPr>
        <p:spPr bwMode="auto">
          <a:xfrm>
            <a:off x="3581400" y="4724400"/>
            <a:ext cx="838200" cy="8382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>
                <a:solidFill>
                  <a:schemeClr val="bg2"/>
                </a:solidFill>
                <a:sym typeface="Symbol" pitchFamily="18" charset="2"/>
              </a:rPr>
              <a:t>5</a:t>
            </a:r>
            <a:endParaRPr lang="en-US">
              <a:solidFill>
                <a:schemeClr val="bg2"/>
              </a:solidFill>
            </a:endParaRPr>
          </a:p>
        </p:txBody>
      </p:sp>
      <p:sp>
        <p:nvSpPr>
          <p:cNvPr id="22" name="Oval 21"/>
          <p:cNvSpPr/>
          <p:nvPr/>
        </p:nvSpPr>
        <p:spPr bwMode="auto">
          <a:xfrm>
            <a:off x="5943600" y="1828800"/>
            <a:ext cx="838200" cy="8382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bg2"/>
                </a:solidFill>
                <a:sym typeface="Symbol"/>
              </a:rPr>
              <a:t>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23" name="Oval 22"/>
          <p:cNvSpPr/>
          <p:nvPr/>
        </p:nvSpPr>
        <p:spPr bwMode="auto">
          <a:xfrm>
            <a:off x="5943600" y="4724400"/>
            <a:ext cx="838200" cy="8382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bg2"/>
                </a:solidFill>
                <a:sym typeface="Symbol"/>
              </a:rPr>
              <a:t>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83996" name="TextBox 29"/>
          <p:cNvSpPr txBox="1">
            <a:spLocks noChangeArrowheads="1"/>
          </p:cNvSpPr>
          <p:nvPr/>
        </p:nvSpPr>
        <p:spPr bwMode="auto">
          <a:xfrm>
            <a:off x="0" y="6611938"/>
            <a:ext cx="1265238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Example from CLR</a:t>
            </a:r>
          </a:p>
        </p:txBody>
      </p:sp>
      <p:cxnSp>
        <p:nvCxnSpPr>
          <p:cNvPr id="29" name="Straight Arrow Connector 77"/>
          <p:cNvCxnSpPr>
            <a:cxnSpLocks noChangeShapeType="1"/>
          </p:cNvCxnSpPr>
          <p:nvPr/>
        </p:nvCxnSpPr>
        <p:spPr bwMode="auto">
          <a:xfrm>
            <a:off x="2667000" y="3962400"/>
            <a:ext cx="914400" cy="838200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78"/>
          <p:cNvCxnSpPr>
            <a:cxnSpLocks noChangeShapeType="1"/>
          </p:cNvCxnSpPr>
          <p:nvPr/>
        </p:nvCxnSpPr>
        <p:spPr bwMode="auto">
          <a:xfrm flipV="1">
            <a:off x="2667000" y="2514600"/>
            <a:ext cx="914400" cy="838200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79"/>
          <p:cNvCxnSpPr>
            <a:cxnSpLocks noChangeShapeType="1"/>
          </p:cNvCxnSpPr>
          <p:nvPr/>
        </p:nvCxnSpPr>
        <p:spPr bwMode="auto">
          <a:xfrm>
            <a:off x="4495800" y="5181600"/>
            <a:ext cx="1371600" cy="1588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82"/>
          <p:cNvCxnSpPr>
            <a:cxnSpLocks noChangeShapeType="1"/>
          </p:cNvCxnSpPr>
          <p:nvPr/>
        </p:nvCxnSpPr>
        <p:spPr bwMode="auto">
          <a:xfrm>
            <a:off x="4495800" y="2284413"/>
            <a:ext cx="1371600" cy="1587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83"/>
          <p:cNvCxnSpPr>
            <a:cxnSpLocks noChangeShapeType="1"/>
          </p:cNvCxnSpPr>
          <p:nvPr/>
        </p:nvCxnSpPr>
        <p:spPr bwMode="auto">
          <a:xfrm rot="5400000" flipH="1" flipV="1">
            <a:off x="4152900" y="3009900"/>
            <a:ext cx="2133600" cy="1600200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85"/>
          <p:cNvCxnSpPr>
            <a:cxnSpLocks noChangeShapeType="1"/>
          </p:cNvCxnSpPr>
          <p:nvPr/>
        </p:nvCxnSpPr>
        <p:spPr bwMode="auto">
          <a:xfrm rot="10800000">
            <a:off x="2743200" y="3657600"/>
            <a:ext cx="3200400" cy="1219200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87"/>
          <p:cNvCxnSpPr>
            <a:cxnSpLocks noChangeShapeType="1"/>
          </p:cNvCxnSpPr>
          <p:nvPr/>
        </p:nvCxnSpPr>
        <p:spPr bwMode="auto">
          <a:xfrm rot="5400000" flipH="1" flipV="1">
            <a:off x="3201194" y="3734594"/>
            <a:ext cx="1981200" cy="1588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89"/>
          <p:cNvCxnSpPr>
            <a:cxnSpLocks noChangeShapeType="1"/>
          </p:cNvCxnSpPr>
          <p:nvPr/>
        </p:nvCxnSpPr>
        <p:spPr bwMode="auto">
          <a:xfrm rot="16200000" flipH="1">
            <a:off x="2818607" y="3733006"/>
            <a:ext cx="1981200" cy="1587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90"/>
          <p:cNvCxnSpPr>
            <a:cxnSpLocks noChangeShapeType="1"/>
          </p:cNvCxnSpPr>
          <p:nvPr/>
        </p:nvCxnSpPr>
        <p:spPr bwMode="auto">
          <a:xfrm rot="5400000" flipH="1" flipV="1">
            <a:off x="5563394" y="3734594"/>
            <a:ext cx="1981200" cy="1588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91"/>
          <p:cNvCxnSpPr>
            <a:cxnSpLocks noChangeShapeType="1"/>
          </p:cNvCxnSpPr>
          <p:nvPr/>
        </p:nvCxnSpPr>
        <p:spPr bwMode="auto">
          <a:xfrm rot="16200000" flipH="1">
            <a:off x="5180807" y="3733006"/>
            <a:ext cx="1981200" cy="1587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9" name="TextBox 17"/>
          <p:cNvSpPr txBox="1">
            <a:spLocks noChangeArrowheads="1"/>
          </p:cNvSpPr>
          <p:nvPr/>
        </p:nvSpPr>
        <p:spPr bwMode="auto">
          <a:xfrm>
            <a:off x="2743200" y="2667000"/>
            <a:ext cx="4127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10</a:t>
            </a:r>
          </a:p>
        </p:txBody>
      </p:sp>
      <p:sp>
        <p:nvSpPr>
          <p:cNvPr id="40" name="TextBox 18"/>
          <p:cNvSpPr txBox="1">
            <a:spLocks noChangeArrowheads="1"/>
          </p:cNvSpPr>
          <p:nvPr/>
        </p:nvSpPr>
        <p:spPr bwMode="auto">
          <a:xfrm>
            <a:off x="2825750" y="4310063"/>
            <a:ext cx="29845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41" name="TextBox 19"/>
          <p:cNvSpPr txBox="1">
            <a:spLocks noChangeArrowheads="1"/>
          </p:cNvSpPr>
          <p:nvPr/>
        </p:nvSpPr>
        <p:spPr bwMode="auto">
          <a:xfrm>
            <a:off x="3505200" y="3429000"/>
            <a:ext cx="2984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42" name="TextBox 20"/>
          <p:cNvSpPr txBox="1">
            <a:spLocks noChangeArrowheads="1"/>
          </p:cNvSpPr>
          <p:nvPr/>
        </p:nvSpPr>
        <p:spPr bwMode="auto">
          <a:xfrm>
            <a:off x="4197350" y="3429000"/>
            <a:ext cx="2984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43" name="TextBox 23"/>
          <p:cNvSpPr txBox="1">
            <a:spLocks noChangeArrowheads="1"/>
          </p:cNvSpPr>
          <p:nvPr/>
        </p:nvSpPr>
        <p:spPr bwMode="auto">
          <a:xfrm>
            <a:off x="4953000" y="5224463"/>
            <a:ext cx="29845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44" name="TextBox 24"/>
          <p:cNvSpPr txBox="1">
            <a:spLocks noChangeArrowheads="1"/>
          </p:cNvSpPr>
          <p:nvPr/>
        </p:nvSpPr>
        <p:spPr bwMode="auto">
          <a:xfrm>
            <a:off x="4953000" y="1905000"/>
            <a:ext cx="2984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45" name="TextBox 25"/>
          <p:cNvSpPr txBox="1">
            <a:spLocks noChangeArrowheads="1"/>
          </p:cNvSpPr>
          <p:nvPr/>
        </p:nvSpPr>
        <p:spPr bwMode="auto">
          <a:xfrm>
            <a:off x="5029200" y="3395663"/>
            <a:ext cx="29845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9</a:t>
            </a:r>
          </a:p>
        </p:txBody>
      </p:sp>
      <p:sp>
        <p:nvSpPr>
          <p:cNvPr id="46" name="TextBox 26"/>
          <p:cNvSpPr txBox="1">
            <a:spLocks noChangeArrowheads="1"/>
          </p:cNvSpPr>
          <p:nvPr/>
        </p:nvSpPr>
        <p:spPr bwMode="auto">
          <a:xfrm>
            <a:off x="5340350" y="4267200"/>
            <a:ext cx="2984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47" name="TextBox 27"/>
          <p:cNvSpPr txBox="1">
            <a:spLocks noChangeArrowheads="1"/>
          </p:cNvSpPr>
          <p:nvPr/>
        </p:nvSpPr>
        <p:spPr bwMode="auto">
          <a:xfrm>
            <a:off x="5867400" y="3429000"/>
            <a:ext cx="2984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48" name="TextBox 28"/>
          <p:cNvSpPr txBox="1">
            <a:spLocks noChangeArrowheads="1"/>
          </p:cNvSpPr>
          <p:nvPr/>
        </p:nvSpPr>
        <p:spPr bwMode="auto">
          <a:xfrm>
            <a:off x="6559550" y="3429000"/>
            <a:ext cx="2984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49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Dijkstra’s Algorithm Example</a:t>
            </a:r>
          </a:p>
        </p:txBody>
      </p:sp>
    </p:spTree>
    <p:extLst>
      <p:ext uri="{BB962C8B-B14F-4D97-AF65-F5344CB8AC3E}">
        <p14:creationId xmlns:p14="http://schemas.microsoft.com/office/powerpoint/2010/main" val="317043244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Examples of Graphs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2667000"/>
            <a:ext cx="9144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Hyperlink structure of the web</a:t>
            </a:r>
          </a:p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Physical structure of computers on the Internet</a:t>
            </a:r>
          </a:p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Interstate highway system</a:t>
            </a:r>
          </a:p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Social networks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0" y="60915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FF0000"/>
                </a:solidFill>
                <a:latin typeface="Gill Sans"/>
                <a:cs typeface="Gill Sans"/>
              </a:rPr>
              <a:t>We’re mostly interested in sparse graphs!</a:t>
            </a:r>
            <a:endParaRPr lang="en-US" sz="2400" b="0" kern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85398921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33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5" name="Oval 5"/>
          <p:cNvSpPr>
            <a:spLocks noChangeArrowheads="1"/>
          </p:cNvSpPr>
          <p:nvPr/>
        </p:nvSpPr>
        <p:spPr bwMode="auto">
          <a:xfrm>
            <a:off x="1828800" y="3200400"/>
            <a:ext cx="838200" cy="8382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>
                <a:solidFill>
                  <a:schemeClr val="bg2"/>
                </a:solidFill>
              </a:rPr>
              <a:t>0</a:t>
            </a:r>
          </a:p>
        </p:txBody>
      </p:sp>
      <p:sp>
        <p:nvSpPr>
          <p:cNvPr id="7" name="Oval 6"/>
          <p:cNvSpPr/>
          <p:nvPr/>
        </p:nvSpPr>
        <p:spPr bwMode="auto">
          <a:xfrm>
            <a:off x="3581400" y="1828800"/>
            <a:ext cx="838200" cy="8382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bg2"/>
                </a:solidFill>
                <a:sym typeface="Symbol"/>
              </a:rPr>
              <a:t>8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84997" name="Oval 7"/>
          <p:cNvSpPr>
            <a:spLocks noChangeArrowheads="1"/>
          </p:cNvSpPr>
          <p:nvPr/>
        </p:nvSpPr>
        <p:spPr bwMode="auto">
          <a:xfrm>
            <a:off x="3581400" y="4724400"/>
            <a:ext cx="838200" cy="8382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>
                <a:solidFill>
                  <a:schemeClr val="bg2"/>
                </a:solidFill>
                <a:sym typeface="Symbol" pitchFamily="18" charset="2"/>
              </a:rPr>
              <a:t>5</a:t>
            </a:r>
            <a:endParaRPr lang="en-US">
              <a:solidFill>
                <a:schemeClr val="bg2"/>
              </a:solidFill>
            </a:endParaRPr>
          </a:p>
        </p:txBody>
      </p:sp>
      <p:sp>
        <p:nvSpPr>
          <p:cNvPr id="22" name="Oval 21"/>
          <p:cNvSpPr/>
          <p:nvPr/>
        </p:nvSpPr>
        <p:spPr bwMode="auto">
          <a:xfrm>
            <a:off x="5943600" y="1828800"/>
            <a:ext cx="838200" cy="8382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bg2"/>
                </a:solidFill>
                <a:sym typeface="Symbol"/>
              </a:rPr>
              <a:t>14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84999" name="Oval 22"/>
          <p:cNvSpPr>
            <a:spLocks noChangeArrowheads="1"/>
          </p:cNvSpPr>
          <p:nvPr/>
        </p:nvSpPr>
        <p:spPr bwMode="auto">
          <a:xfrm>
            <a:off x="5943600" y="4724400"/>
            <a:ext cx="838200" cy="8382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>
                <a:solidFill>
                  <a:schemeClr val="bg2"/>
                </a:solidFill>
                <a:sym typeface="Symbol" pitchFamily="18" charset="2"/>
              </a:rPr>
              <a:t>7</a:t>
            </a:r>
            <a:endParaRPr lang="en-US">
              <a:solidFill>
                <a:schemeClr val="bg2"/>
              </a:solidFill>
            </a:endParaRPr>
          </a:p>
        </p:txBody>
      </p:sp>
      <p:sp>
        <p:nvSpPr>
          <p:cNvPr id="85020" name="TextBox 29"/>
          <p:cNvSpPr txBox="1">
            <a:spLocks noChangeArrowheads="1"/>
          </p:cNvSpPr>
          <p:nvPr/>
        </p:nvSpPr>
        <p:spPr bwMode="auto">
          <a:xfrm>
            <a:off x="0" y="6611938"/>
            <a:ext cx="1265238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Example from CLR</a:t>
            </a:r>
          </a:p>
        </p:txBody>
      </p:sp>
      <p:cxnSp>
        <p:nvCxnSpPr>
          <p:cNvPr id="29" name="Straight Arrow Connector 77"/>
          <p:cNvCxnSpPr>
            <a:cxnSpLocks noChangeShapeType="1"/>
          </p:cNvCxnSpPr>
          <p:nvPr/>
        </p:nvCxnSpPr>
        <p:spPr bwMode="auto">
          <a:xfrm>
            <a:off x="2667000" y="3962400"/>
            <a:ext cx="914400" cy="838200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78"/>
          <p:cNvCxnSpPr>
            <a:cxnSpLocks noChangeShapeType="1"/>
          </p:cNvCxnSpPr>
          <p:nvPr/>
        </p:nvCxnSpPr>
        <p:spPr bwMode="auto">
          <a:xfrm flipV="1">
            <a:off x="2667000" y="2514600"/>
            <a:ext cx="914400" cy="838200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79"/>
          <p:cNvCxnSpPr>
            <a:cxnSpLocks noChangeShapeType="1"/>
          </p:cNvCxnSpPr>
          <p:nvPr/>
        </p:nvCxnSpPr>
        <p:spPr bwMode="auto">
          <a:xfrm>
            <a:off x="4495800" y="5181600"/>
            <a:ext cx="1371600" cy="1588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82"/>
          <p:cNvCxnSpPr>
            <a:cxnSpLocks noChangeShapeType="1"/>
          </p:cNvCxnSpPr>
          <p:nvPr/>
        </p:nvCxnSpPr>
        <p:spPr bwMode="auto">
          <a:xfrm>
            <a:off x="4495800" y="2284413"/>
            <a:ext cx="1371600" cy="1587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83"/>
          <p:cNvCxnSpPr>
            <a:cxnSpLocks noChangeShapeType="1"/>
          </p:cNvCxnSpPr>
          <p:nvPr/>
        </p:nvCxnSpPr>
        <p:spPr bwMode="auto">
          <a:xfrm rot="5400000" flipH="1" flipV="1">
            <a:off x="4152900" y="3009900"/>
            <a:ext cx="2133600" cy="1600200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85"/>
          <p:cNvCxnSpPr>
            <a:cxnSpLocks noChangeShapeType="1"/>
          </p:cNvCxnSpPr>
          <p:nvPr/>
        </p:nvCxnSpPr>
        <p:spPr bwMode="auto">
          <a:xfrm rot="10800000">
            <a:off x="2743200" y="3657600"/>
            <a:ext cx="3200400" cy="1219200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87"/>
          <p:cNvCxnSpPr>
            <a:cxnSpLocks noChangeShapeType="1"/>
          </p:cNvCxnSpPr>
          <p:nvPr/>
        </p:nvCxnSpPr>
        <p:spPr bwMode="auto">
          <a:xfrm rot="5400000" flipH="1" flipV="1">
            <a:off x="3201194" y="3734594"/>
            <a:ext cx="1981200" cy="1588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89"/>
          <p:cNvCxnSpPr>
            <a:cxnSpLocks noChangeShapeType="1"/>
          </p:cNvCxnSpPr>
          <p:nvPr/>
        </p:nvCxnSpPr>
        <p:spPr bwMode="auto">
          <a:xfrm rot="16200000" flipH="1">
            <a:off x="2818607" y="3733006"/>
            <a:ext cx="1981200" cy="1587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90"/>
          <p:cNvCxnSpPr>
            <a:cxnSpLocks noChangeShapeType="1"/>
          </p:cNvCxnSpPr>
          <p:nvPr/>
        </p:nvCxnSpPr>
        <p:spPr bwMode="auto">
          <a:xfrm rot="5400000" flipH="1" flipV="1">
            <a:off x="5563394" y="3734594"/>
            <a:ext cx="1981200" cy="1588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91"/>
          <p:cNvCxnSpPr>
            <a:cxnSpLocks noChangeShapeType="1"/>
          </p:cNvCxnSpPr>
          <p:nvPr/>
        </p:nvCxnSpPr>
        <p:spPr bwMode="auto">
          <a:xfrm rot="16200000" flipH="1">
            <a:off x="5180807" y="3733006"/>
            <a:ext cx="1981200" cy="1587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9" name="TextBox 17"/>
          <p:cNvSpPr txBox="1">
            <a:spLocks noChangeArrowheads="1"/>
          </p:cNvSpPr>
          <p:nvPr/>
        </p:nvSpPr>
        <p:spPr bwMode="auto">
          <a:xfrm>
            <a:off x="2743200" y="2667000"/>
            <a:ext cx="4127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10</a:t>
            </a:r>
          </a:p>
        </p:txBody>
      </p:sp>
      <p:sp>
        <p:nvSpPr>
          <p:cNvPr id="40" name="TextBox 18"/>
          <p:cNvSpPr txBox="1">
            <a:spLocks noChangeArrowheads="1"/>
          </p:cNvSpPr>
          <p:nvPr/>
        </p:nvSpPr>
        <p:spPr bwMode="auto">
          <a:xfrm>
            <a:off x="2825750" y="4310063"/>
            <a:ext cx="29845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41" name="TextBox 19"/>
          <p:cNvSpPr txBox="1">
            <a:spLocks noChangeArrowheads="1"/>
          </p:cNvSpPr>
          <p:nvPr/>
        </p:nvSpPr>
        <p:spPr bwMode="auto">
          <a:xfrm>
            <a:off x="3505200" y="3429000"/>
            <a:ext cx="2984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42" name="TextBox 20"/>
          <p:cNvSpPr txBox="1">
            <a:spLocks noChangeArrowheads="1"/>
          </p:cNvSpPr>
          <p:nvPr/>
        </p:nvSpPr>
        <p:spPr bwMode="auto">
          <a:xfrm>
            <a:off x="4197350" y="3429000"/>
            <a:ext cx="2984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43" name="TextBox 23"/>
          <p:cNvSpPr txBox="1">
            <a:spLocks noChangeArrowheads="1"/>
          </p:cNvSpPr>
          <p:nvPr/>
        </p:nvSpPr>
        <p:spPr bwMode="auto">
          <a:xfrm>
            <a:off x="4953000" y="5224463"/>
            <a:ext cx="29845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44" name="TextBox 24"/>
          <p:cNvSpPr txBox="1">
            <a:spLocks noChangeArrowheads="1"/>
          </p:cNvSpPr>
          <p:nvPr/>
        </p:nvSpPr>
        <p:spPr bwMode="auto">
          <a:xfrm>
            <a:off x="4953000" y="1905000"/>
            <a:ext cx="2984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45" name="TextBox 25"/>
          <p:cNvSpPr txBox="1">
            <a:spLocks noChangeArrowheads="1"/>
          </p:cNvSpPr>
          <p:nvPr/>
        </p:nvSpPr>
        <p:spPr bwMode="auto">
          <a:xfrm>
            <a:off x="5029200" y="3395663"/>
            <a:ext cx="29845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9</a:t>
            </a:r>
          </a:p>
        </p:txBody>
      </p:sp>
      <p:sp>
        <p:nvSpPr>
          <p:cNvPr id="46" name="TextBox 26"/>
          <p:cNvSpPr txBox="1">
            <a:spLocks noChangeArrowheads="1"/>
          </p:cNvSpPr>
          <p:nvPr/>
        </p:nvSpPr>
        <p:spPr bwMode="auto">
          <a:xfrm>
            <a:off x="5340350" y="4267200"/>
            <a:ext cx="2984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47" name="TextBox 27"/>
          <p:cNvSpPr txBox="1">
            <a:spLocks noChangeArrowheads="1"/>
          </p:cNvSpPr>
          <p:nvPr/>
        </p:nvSpPr>
        <p:spPr bwMode="auto">
          <a:xfrm>
            <a:off x="5867400" y="3429000"/>
            <a:ext cx="2984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48" name="TextBox 28"/>
          <p:cNvSpPr txBox="1">
            <a:spLocks noChangeArrowheads="1"/>
          </p:cNvSpPr>
          <p:nvPr/>
        </p:nvSpPr>
        <p:spPr bwMode="auto">
          <a:xfrm>
            <a:off x="6559550" y="3429000"/>
            <a:ext cx="2984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49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Dijkstra’s Algorithm Example</a:t>
            </a:r>
          </a:p>
        </p:txBody>
      </p:sp>
    </p:spTree>
    <p:extLst>
      <p:ext uri="{BB962C8B-B14F-4D97-AF65-F5344CB8AC3E}">
        <p14:creationId xmlns:p14="http://schemas.microsoft.com/office/powerpoint/2010/main" val="297766700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9" name="Oval 5"/>
          <p:cNvSpPr>
            <a:spLocks noChangeArrowheads="1"/>
          </p:cNvSpPr>
          <p:nvPr/>
        </p:nvSpPr>
        <p:spPr bwMode="auto">
          <a:xfrm>
            <a:off x="1828800" y="3200400"/>
            <a:ext cx="838200" cy="8382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>
                <a:solidFill>
                  <a:schemeClr val="bg2"/>
                </a:solidFill>
              </a:rPr>
              <a:t>0</a:t>
            </a:r>
          </a:p>
        </p:txBody>
      </p:sp>
      <p:sp>
        <p:nvSpPr>
          <p:cNvPr id="86020" name="Oval 6"/>
          <p:cNvSpPr>
            <a:spLocks noChangeArrowheads="1"/>
          </p:cNvSpPr>
          <p:nvPr/>
        </p:nvSpPr>
        <p:spPr bwMode="auto">
          <a:xfrm>
            <a:off x="3581400" y="1828800"/>
            <a:ext cx="838200" cy="8382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>
                <a:solidFill>
                  <a:schemeClr val="bg2"/>
                </a:solidFill>
                <a:sym typeface="Symbol" pitchFamily="18" charset="2"/>
              </a:rPr>
              <a:t>8</a:t>
            </a:r>
            <a:endParaRPr lang="en-US">
              <a:solidFill>
                <a:schemeClr val="bg2"/>
              </a:solidFill>
            </a:endParaRPr>
          </a:p>
        </p:txBody>
      </p:sp>
      <p:sp>
        <p:nvSpPr>
          <p:cNvPr id="86021" name="Oval 7"/>
          <p:cNvSpPr>
            <a:spLocks noChangeArrowheads="1"/>
          </p:cNvSpPr>
          <p:nvPr/>
        </p:nvSpPr>
        <p:spPr bwMode="auto">
          <a:xfrm>
            <a:off x="3581400" y="4724400"/>
            <a:ext cx="838200" cy="8382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>
                <a:solidFill>
                  <a:schemeClr val="bg2"/>
                </a:solidFill>
                <a:sym typeface="Symbol" pitchFamily="18" charset="2"/>
              </a:rPr>
              <a:t>5</a:t>
            </a:r>
            <a:endParaRPr lang="en-US">
              <a:solidFill>
                <a:schemeClr val="bg2"/>
              </a:solidFill>
            </a:endParaRPr>
          </a:p>
        </p:txBody>
      </p:sp>
      <p:sp>
        <p:nvSpPr>
          <p:cNvPr id="22" name="Oval 21"/>
          <p:cNvSpPr/>
          <p:nvPr/>
        </p:nvSpPr>
        <p:spPr bwMode="auto">
          <a:xfrm>
            <a:off x="5943600" y="1828800"/>
            <a:ext cx="838200" cy="8382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bg2"/>
                </a:solidFill>
                <a:sym typeface="Symbol"/>
              </a:rPr>
              <a:t>13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86023" name="Oval 22"/>
          <p:cNvSpPr>
            <a:spLocks noChangeArrowheads="1"/>
          </p:cNvSpPr>
          <p:nvPr/>
        </p:nvSpPr>
        <p:spPr bwMode="auto">
          <a:xfrm>
            <a:off x="5943600" y="4724400"/>
            <a:ext cx="838200" cy="8382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>
                <a:solidFill>
                  <a:schemeClr val="bg2"/>
                </a:solidFill>
                <a:sym typeface="Symbol" pitchFamily="18" charset="2"/>
              </a:rPr>
              <a:t>7</a:t>
            </a:r>
            <a:endParaRPr lang="en-US">
              <a:solidFill>
                <a:schemeClr val="bg2"/>
              </a:solidFill>
            </a:endParaRPr>
          </a:p>
        </p:txBody>
      </p:sp>
      <p:sp>
        <p:nvSpPr>
          <p:cNvPr id="86044" name="TextBox 29"/>
          <p:cNvSpPr txBox="1">
            <a:spLocks noChangeArrowheads="1"/>
          </p:cNvSpPr>
          <p:nvPr/>
        </p:nvSpPr>
        <p:spPr bwMode="auto">
          <a:xfrm>
            <a:off x="0" y="6611938"/>
            <a:ext cx="1265238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Example from CLR</a:t>
            </a:r>
          </a:p>
        </p:txBody>
      </p:sp>
      <p:cxnSp>
        <p:nvCxnSpPr>
          <p:cNvPr id="29" name="Straight Arrow Connector 77"/>
          <p:cNvCxnSpPr>
            <a:cxnSpLocks noChangeShapeType="1"/>
          </p:cNvCxnSpPr>
          <p:nvPr/>
        </p:nvCxnSpPr>
        <p:spPr bwMode="auto">
          <a:xfrm>
            <a:off x="2667000" y="3962400"/>
            <a:ext cx="914400" cy="838200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78"/>
          <p:cNvCxnSpPr>
            <a:cxnSpLocks noChangeShapeType="1"/>
          </p:cNvCxnSpPr>
          <p:nvPr/>
        </p:nvCxnSpPr>
        <p:spPr bwMode="auto">
          <a:xfrm flipV="1">
            <a:off x="2667000" y="2514600"/>
            <a:ext cx="914400" cy="838200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79"/>
          <p:cNvCxnSpPr>
            <a:cxnSpLocks noChangeShapeType="1"/>
          </p:cNvCxnSpPr>
          <p:nvPr/>
        </p:nvCxnSpPr>
        <p:spPr bwMode="auto">
          <a:xfrm>
            <a:off x="4495800" y="5181600"/>
            <a:ext cx="1371600" cy="1588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82"/>
          <p:cNvCxnSpPr>
            <a:cxnSpLocks noChangeShapeType="1"/>
          </p:cNvCxnSpPr>
          <p:nvPr/>
        </p:nvCxnSpPr>
        <p:spPr bwMode="auto">
          <a:xfrm>
            <a:off x="4495800" y="2284413"/>
            <a:ext cx="1371600" cy="1587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83"/>
          <p:cNvCxnSpPr>
            <a:cxnSpLocks noChangeShapeType="1"/>
          </p:cNvCxnSpPr>
          <p:nvPr/>
        </p:nvCxnSpPr>
        <p:spPr bwMode="auto">
          <a:xfrm rot="5400000" flipH="1" flipV="1">
            <a:off x="4152900" y="3009900"/>
            <a:ext cx="2133600" cy="1600200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85"/>
          <p:cNvCxnSpPr>
            <a:cxnSpLocks noChangeShapeType="1"/>
          </p:cNvCxnSpPr>
          <p:nvPr/>
        </p:nvCxnSpPr>
        <p:spPr bwMode="auto">
          <a:xfrm rot="10800000">
            <a:off x="2743200" y="3657600"/>
            <a:ext cx="3200400" cy="1219200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87"/>
          <p:cNvCxnSpPr>
            <a:cxnSpLocks noChangeShapeType="1"/>
          </p:cNvCxnSpPr>
          <p:nvPr/>
        </p:nvCxnSpPr>
        <p:spPr bwMode="auto">
          <a:xfrm rot="5400000" flipH="1" flipV="1">
            <a:off x="3201194" y="3734594"/>
            <a:ext cx="1981200" cy="1588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89"/>
          <p:cNvCxnSpPr>
            <a:cxnSpLocks noChangeShapeType="1"/>
          </p:cNvCxnSpPr>
          <p:nvPr/>
        </p:nvCxnSpPr>
        <p:spPr bwMode="auto">
          <a:xfrm rot="16200000" flipH="1">
            <a:off x="2818607" y="3733006"/>
            <a:ext cx="1981200" cy="1587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90"/>
          <p:cNvCxnSpPr>
            <a:cxnSpLocks noChangeShapeType="1"/>
          </p:cNvCxnSpPr>
          <p:nvPr/>
        </p:nvCxnSpPr>
        <p:spPr bwMode="auto">
          <a:xfrm rot="5400000" flipH="1" flipV="1">
            <a:off x="5563394" y="3734594"/>
            <a:ext cx="1981200" cy="1588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91"/>
          <p:cNvCxnSpPr>
            <a:cxnSpLocks noChangeShapeType="1"/>
          </p:cNvCxnSpPr>
          <p:nvPr/>
        </p:nvCxnSpPr>
        <p:spPr bwMode="auto">
          <a:xfrm rot="16200000" flipH="1">
            <a:off x="5180807" y="3733006"/>
            <a:ext cx="1981200" cy="1587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9" name="TextBox 17"/>
          <p:cNvSpPr txBox="1">
            <a:spLocks noChangeArrowheads="1"/>
          </p:cNvSpPr>
          <p:nvPr/>
        </p:nvSpPr>
        <p:spPr bwMode="auto">
          <a:xfrm>
            <a:off x="2743200" y="2667000"/>
            <a:ext cx="4127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10</a:t>
            </a:r>
          </a:p>
        </p:txBody>
      </p:sp>
      <p:sp>
        <p:nvSpPr>
          <p:cNvPr id="40" name="TextBox 18"/>
          <p:cNvSpPr txBox="1">
            <a:spLocks noChangeArrowheads="1"/>
          </p:cNvSpPr>
          <p:nvPr/>
        </p:nvSpPr>
        <p:spPr bwMode="auto">
          <a:xfrm>
            <a:off x="2825750" y="4310063"/>
            <a:ext cx="29845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41" name="TextBox 19"/>
          <p:cNvSpPr txBox="1">
            <a:spLocks noChangeArrowheads="1"/>
          </p:cNvSpPr>
          <p:nvPr/>
        </p:nvSpPr>
        <p:spPr bwMode="auto">
          <a:xfrm>
            <a:off x="3505200" y="3429000"/>
            <a:ext cx="2984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42" name="TextBox 20"/>
          <p:cNvSpPr txBox="1">
            <a:spLocks noChangeArrowheads="1"/>
          </p:cNvSpPr>
          <p:nvPr/>
        </p:nvSpPr>
        <p:spPr bwMode="auto">
          <a:xfrm>
            <a:off x="4197350" y="3429000"/>
            <a:ext cx="2984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43" name="TextBox 23"/>
          <p:cNvSpPr txBox="1">
            <a:spLocks noChangeArrowheads="1"/>
          </p:cNvSpPr>
          <p:nvPr/>
        </p:nvSpPr>
        <p:spPr bwMode="auto">
          <a:xfrm>
            <a:off x="4953000" y="5224463"/>
            <a:ext cx="29845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44" name="TextBox 24"/>
          <p:cNvSpPr txBox="1">
            <a:spLocks noChangeArrowheads="1"/>
          </p:cNvSpPr>
          <p:nvPr/>
        </p:nvSpPr>
        <p:spPr bwMode="auto">
          <a:xfrm>
            <a:off x="4953000" y="1905000"/>
            <a:ext cx="2984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45" name="TextBox 25"/>
          <p:cNvSpPr txBox="1">
            <a:spLocks noChangeArrowheads="1"/>
          </p:cNvSpPr>
          <p:nvPr/>
        </p:nvSpPr>
        <p:spPr bwMode="auto">
          <a:xfrm>
            <a:off x="5029200" y="3395663"/>
            <a:ext cx="29845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9</a:t>
            </a:r>
          </a:p>
        </p:txBody>
      </p:sp>
      <p:sp>
        <p:nvSpPr>
          <p:cNvPr id="46" name="TextBox 26"/>
          <p:cNvSpPr txBox="1">
            <a:spLocks noChangeArrowheads="1"/>
          </p:cNvSpPr>
          <p:nvPr/>
        </p:nvSpPr>
        <p:spPr bwMode="auto">
          <a:xfrm>
            <a:off x="5340350" y="4267200"/>
            <a:ext cx="2984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47" name="TextBox 27"/>
          <p:cNvSpPr txBox="1">
            <a:spLocks noChangeArrowheads="1"/>
          </p:cNvSpPr>
          <p:nvPr/>
        </p:nvSpPr>
        <p:spPr bwMode="auto">
          <a:xfrm>
            <a:off x="5867400" y="3429000"/>
            <a:ext cx="2984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48" name="TextBox 28"/>
          <p:cNvSpPr txBox="1">
            <a:spLocks noChangeArrowheads="1"/>
          </p:cNvSpPr>
          <p:nvPr/>
        </p:nvSpPr>
        <p:spPr bwMode="auto">
          <a:xfrm>
            <a:off x="6559550" y="3429000"/>
            <a:ext cx="2984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49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Dijkstra’s Algorithm Example</a:t>
            </a:r>
          </a:p>
        </p:txBody>
      </p:sp>
    </p:spTree>
    <p:extLst>
      <p:ext uri="{BB962C8B-B14F-4D97-AF65-F5344CB8AC3E}">
        <p14:creationId xmlns:p14="http://schemas.microsoft.com/office/powerpoint/2010/main" val="26981464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3" name="Oval 5"/>
          <p:cNvSpPr>
            <a:spLocks noChangeArrowheads="1"/>
          </p:cNvSpPr>
          <p:nvPr/>
        </p:nvSpPr>
        <p:spPr bwMode="auto">
          <a:xfrm>
            <a:off x="1828800" y="3200400"/>
            <a:ext cx="838200" cy="8382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>
                <a:solidFill>
                  <a:schemeClr val="bg2"/>
                </a:solidFill>
              </a:rPr>
              <a:t>0</a:t>
            </a:r>
          </a:p>
        </p:txBody>
      </p:sp>
      <p:sp>
        <p:nvSpPr>
          <p:cNvPr id="87044" name="Oval 6"/>
          <p:cNvSpPr>
            <a:spLocks noChangeArrowheads="1"/>
          </p:cNvSpPr>
          <p:nvPr/>
        </p:nvSpPr>
        <p:spPr bwMode="auto">
          <a:xfrm>
            <a:off x="3581400" y="1828800"/>
            <a:ext cx="838200" cy="8382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>
                <a:solidFill>
                  <a:schemeClr val="bg2"/>
                </a:solidFill>
                <a:sym typeface="Symbol" pitchFamily="18" charset="2"/>
              </a:rPr>
              <a:t>8</a:t>
            </a:r>
            <a:endParaRPr lang="en-US">
              <a:solidFill>
                <a:schemeClr val="bg2"/>
              </a:solidFill>
            </a:endParaRPr>
          </a:p>
        </p:txBody>
      </p:sp>
      <p:sp>
        <p:nvSpPr>
          <p:cNvPr id="87045" name="Oval 7"/>
          <p:cNvSpPr>
            <a:spLocks noChangeArrowheads="1"/>
          </p:cNvSpPr>
          <p:nvPr/>
        </p:nvSpPr>
        <p:spPr bwMode="auto">
          <a:xfrm>
            <a:off x="3581400" y="4724400"/>
            <a:ext cx="838200" cy="8382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>
                <a:solidFill>
                  <a:schemeClr val="bg2"/>
                </a:solidFill>
                <a:sym typeface="Symbol" pitchFamily="18" charset="2"/>
              </a:rPr>
              <a:t>5</a:t>
            </a:r>
            <a:endParaRPr lang="en-US">
              <a:solidFill>
                <a:schemeClr val="bg2"/>
              </a:solidFill>
            </a:endParaRPr>
          </a:p>
        </p:txBody>
      </p:sp>
      <p:sp>
        <p:nvSpPr>
          <p:cNvPr id="87046" name="Oval 21"/>
          <p:cNvSpPr>
            <a:spLocks noChangeArrowheads="1"/>
          </p:cNvSpPr>
          <p:nvPr/>
        </p:nvSpPr>
        <p:spPr bwMode="auto">
          <a:xfrm>
            <a:off x="5943600" y="1828800"/>
            <a:ext cx="838200" cy="8382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dirty="0">
                <a:solidFill>
                  <a:schemeClr val="bg2"/>
                </a:solidFill>
                <a:sym typeface="Symbol" pitchFamily="18" charset="2"/>
              </a:rPr>
              <a:t>9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87047" name="Oval 22"/>
          <p:cNvSpPr>
            <a:spLocks noChangeArrowheads="1"/>
          </p:cNvSpPr>
          <p:nvPr/>
        </p:nvSpPr>
        <p:spPr bwMode="auto">
          <a:xfrm>
            <a:off x="5943600" y="4724400"/>
            <a:ext cx="838200" cy="8382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>
                <a:solidFill>
                  <a:schemeClr val="bg2"/>
                </a:solidFill>
                <a:sym typeface="Symbol" pitchFamily="18" charset="2"/>
              </a:rPr>
              <a:t>7</a:t>
            </a:r>
            <a:endParaRPr lang="en-US">
              <a:solidFill>
                <a:schemeClr val="bg2"/>
              </a:solidFill>
            </a:endParaRPr>
          </a:p>
        </p:txBody>
      </p:sp>
      <p:sp>
        <p:nvSpPr>
          <p:cNvPr id="87063" name="TextBox 24"/>
          <p:cNvSpPr txBox="1">
            <a:spLocks noChangeArrowheads="1"/>
          </p:cNvSpPr>
          <p:nvPr/>
        </p:nvSpPr>
        <p:spPr bwMode="auto">
          <a:xfrm>
            <a:off x="4953000" y="1981200"/>
            <a:ext cx="2984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/>
              <a:t>1</a:t>
            </a:r>
          </a:p>
        </p:txBody>
      </p:sp>
      <p:sp>
        <p:nvSpPr>
          <p:cNvPr id="87068" name="TextBox 29"/>
          <p:cNvSpPr txBox="1">
            <a:spLocks noChangeArrowheads="1"/>
          </p:cNvSpPr>
          <p:nvPr/>
        </p:nvSpPr>
        <p:spPr bwMode="auto">
          <a:xfrm>
            <a:off x="0" y="6611938"/>
            <a:ext cx="1265238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Example from CLR</a:t>
            </a:r>
          </a:p>
        </p:txBody>
      </p:sp>
      <p:cxnSp>
        <p:nvCxnSpPr>
          <p:cNvPr id="29" name="Straight Arrow Connector 77"/>
          <p:cNvCxnSpPr>
            <a:cxnSpLocks noChangeShapeType="1"/>
          </p:cNvCxnSpPr>
          <p:nvPr/>
        </p:nvCxnSpPr>
        <p:spPr bwMode="auto">
          <a:xfrm>
            <a:off x="2667000" y="3962400"/>
            <a:ext cx="914400" cy="838200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78"/>
          <p:cNvCxnSpPr>
            <a:cxnSpLocks noChangeShapeType="1"/>
          </p:cNvCxnSpPr>
          <p:nvPr/>
        </p:nvCxnSpPr>
        <p:spPr bwMode="auto">
          <a:xfrm flipV="1">
            <a:off x="2667000" y="2514600"/>
            <a:ext cx="914400" cy="838200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79"/>
          <p:cNvCxnSpPr>
            <a:cxnSpLocks noChangeShapeType="1"/>
          </p:cNvCxnSpPr>
          <p:nvPr/>
        </p:nvCxnSpPr>
        <p:spPr bwMode="auto">
          <a:xfrm>
            <a:off x="4495800" y="5181600"/>
            <a:ext cx="1371600" cy="1588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82"/>
          <p:cNvCxnSpPr>
            <a:cxnSpLocks noChangeShapeType="1"/>
          </p:cNvCxnSpPr>
          <p:nvPr/>
        </p:nvCxnSpPr>
        <p:spPr bwMode="auto">
          <a:xfrm>
            <a:off x="4495800" y="2284413"/>
            <a:ext cx="1371600" cy="1587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83"/>
          <p:cNvCxnSpPr>
            <a:cxnSpLocks noChangeShapeType="1"/>
          </p:cNvCxnSpPr>
          <p:nvPr/>
        </p:nvCxnSpPr>
        <p:spPr bwMode="auto">
          <a:xfrm rot="5400000" flipH="1" flipV="1">
            <a:off x="4152900" y="3009900"/>
            <a:ext cx="2133600" cy="1600200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85"/>
          <p:cNvCxnSpPr>
            <a:cxnSpLocks noChangeShapeType="1"/>
          </p:cNvCxnSpPr>
          <p:nvPr/>
        </p:nvCxnSpPr>
        <p:spPr bwMode="auto">
          <a:xfrm rot="10800000">
            <a:off x="2743200" y="3657600"/>
            <a:ext cx="3200400" cy="1219200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87"/>
          <p:cNvCxnSpPr>
            <a:cxnSpLocks noChangeShapeType="1"/>
          </p:cNvCxnSpPr>
          <p:nvPr/>
        </p:nvCxnSpPr>
        <p:spPr bwMode="auto">
          <a:xfrm rot="5400000" flipH="1" flipV="1">
            <a:off x="3201194" y="3734594"/>
            <a:ext cx="1981200" cy="1588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89"/>
          <p:cNvCxnSpPr>
            <a:cxnSpLocks noChangeShapeType="1"/>
          </p:cNvCxnSpPr>
          <p:nvPr/>
        </p:nvCxnSpPr>
        <p:spPr bwMode="auto">
          <a:xfrm rot="16200000" flipH="1">
            <a:off x="2818607" y="3733006"/>
            <a:ext cx="1981200" cy="1587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90"/>
          <p:cNvCxnSpPr>
            <a:cxnSpLocks noChangeShapeType="1"/>
          </p:cNvCxnSpPr>
          <p:nvPr/>
        </p:nvCxnSpPr>
        <p:spPr bwMode="auto">
          <a:xfrm rot="5400000" flipH="1" flipV="1">
            <a:off x="5563394" y="3734594"/>
            <a:ext cx="1981200" cy="1588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91"/>
          <p:cNvCxnSpPr>
            <a:cxnSpLocks noChangeShapeType="1"/>
          </p:cNvCxnSpPr>
          <p:nvPr/>
        </p:nvCxnSpPr>
        <p:spPr bwMode="auto">
          <a:xfrm rot="16200000" flipH="1">
            <a:off x="5180807" y="3733006"/>
            <a:ext cx="1981200" cy="1587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9" name="TextBox 17"/>
          <p:cNvSpPr txBox="1">
            <a:spLocks noChangeArrowheads="1"/>
          </p:cNvSpPr>
          <p:nvPr/>
        </p:nvSpPr>
        <p:spPr bwMode="auto">
          <a:xfrm>
            <a:off x="2743200" y="2667000"/>
            <a:ext cx="4127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10</a:t>
            </a:r>
          </a:p>
        </p:txBody>
      </p:sp>
      <p:sp>
        <p:nvSpPr>
          <p:cNvPr id="40" name="TextBox 18"/>
          <p:cNvSpPr txBox="1">
            <a:spLocks noChangeArrowheads="1"/>
          </p:cNvSpPr>
          <p:nvPr/>
        </p:nvSpPr>
        <p:spPr bwMode="auto">
          <a:xfrm>
            <a:off x="2825750" y="4310063"/>
            <a:ext cx="29845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41" name="TextBox 19"/>
          <p:cNvSpPr txBox="1">
            <a:spLocks noChangeArrowheads="1"/>
          </p:cNvSpPr>
          <p:nvPr/>
        </p:nvSpPr>
        <p:spPr bwMode="auto">
          <a:xfrm>
            <a:off x="3505200" y="3429000"/>
            <a:ext cx="2984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42" name="TextBox 20"/>
          <p:cNvSpPr txBox="1">
            <a:spLocks noChangeArrowheads="1"/>
          </p:cNvSpPr>
          <p:nvPr/>
        </p:nvSpPr>
        <p:spPr bwMode="auto">
          <a:xfrm>
            <a:off x="4197350" y="3429000"/>
            <a:ext cx="2984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43" name="TextBox 23"/>
          <p:cNvSpPr txBox="1">
            <a:spLocks noChangeArrowheads="1"/>
          </p:cNvSpPr>
          <p:nvPr/>
        </p:nvSpPr>
        <p:spPr bwMode="auto">
          <a:xfrm>
            <a:off x="4953000" y="5224463"/>
            <a:ext cx="29845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44" name="TextBox 24"/>
          <p:cNvSpPr txBox="1">
            <a:spLocks noChangeArrowheads="1"/>
          </p:cNvSpPr>
          <p:nvPr/>
        </p:nvSpPr>
        <p:spPr bwMode="auto">
          <a:xfrm>
            <a:off x="4953000" y="1905000"/>
            <a:ext cx="2984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45" name="TextBox 25"/>
          <p:cNvSpPr txBox="1">
            <a:spLocks noChangeArrowheads="1"/>
          </p:cNvSpPr>
          <p:nvPr/>
        </p:nvSpPr>
        <p:spPr bwMode="auto">
          <a:xfrm>
            <a:off x="5029200" y="3395663"/>
            <a:ext cx="29845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9</a:t>
            </a:r>
          </a:p>
        </p:txBody>
      </p:sp>
      <p:sp>
        <p:nvSpPr>
          <p:cNvPr id="46" name="TextBox 26"/>
          <p:cNvSpPr txBox="1">
            <a:spLocks noChangeArrowheads="1"/>
          </p:cNvSpPr>
          <p:nvPr/>
        </p:nvSpPr>
        <p:spPr bwMode="auto">
          <a:xfrm>
            <a:off x="5340350" y="4267200"/>
            <a:ext cx="2984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47" name="TextBox 27"/>
          <p:cNvSpPr txBox="1">
            <a:spLocks noChangeArrowheads="1"/>
          </p:cNvSpPr>
          <p:nvPr/>
        </p:nvSpPr>
        <p:spPr bwMode="auto">
          <a:xfrm>
            <a:off x="5867400" y="3429000"/>
            <a:ext cx="2984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48" name="TextBox 28"/>
          <p:cNvSpPr txBox="1">
            <a:spLocks noChangeArrowheads="1"/>
          </p:cNvSpPr>
          <p:nvPr/>
        </p:nvSpPr>
        <p:spPr bwMode="auto">
          <a:xfrm>
            <a:off x="6559550" y="3429000"/>
            <a:ext cx="2984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49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Dijkstra’s Algorithm Example</a:t>
            </a:r>
          </a:p>
        </p:txBody>
      </p:sp>
    </p:spTree>
    <p:extLst>
      <p:ext uri="{BB962C8B-B14F-4D97-AF65-F5344CB8AC3E}">
        <p14:creationId xmlns:p14="http://schemas.microsoft.com/office/powerpoint/2010/main" val="342293490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7" name="Oval 5"/>
          <p:cNvSpPr>
            <a:spLocks noChangeArrowheads="1"/>
          </p:cNvSpPr>
          <p:nvPr/>
        </p:nvSpPr>
        <p:spPr bwMode="auto">
          <a:xfrm>
            <a:off x="1828800" y="3200400"/>
            <a:ext cx="838200" cy="8382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0</a:t>
            </a:r>
          </a:p>
        </p:txBody>
      </p:sp>
      <p:sp>
        <p:nvSpPr>
          <p:cNvPr id="88068" name="Oval 6"/>
          <p:cNvSpPr>
            <a:spLocks noChangeArrowheads="1"/>
          </p:cNvSpPr>
          <p:nvPr/>
        </p:nvSpPr>
        <p:spPr bwMode="auto">
          <a:xfrm>
            <a:off x="3581400" y="1828800"/>
            <a:ext cx="838200" cy="8382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>
                <a:solidFill>
                  <a:schemeClr val="bg2"/>
                </a:solidFill>
                <a:sym typeface="Symbol" pitchFamily="18" charset="2"/>
              </a:rPr>
              <a:t>8</a:t>
            </a:r>
            <a:endParaRPr lang="en-US">
              <a:solidFill>
                <a:schemeClr val="bg2"/>
              </a:solidFill>
            </a:endParaRPr>
          </a:p>
        </p:txBody>
      </p:sp>
      <p:sp>
        <p:nvSpPr>
          <p:cNvPr id="88069" name="Oval 7"/>
          <p:cNvSpPr>
            <a:spLocks noChangeArrowheads="1"/>
          </p:cNvSpPr>
          <p:nvPr/>
        </p:nvSpPr>
        <p:spPr bwMode="auto">
          <a:xfrm>
            <a:off x="3581400" y="4724400"/>
            <a:ext cx="838200" cy="8382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>
                <a:solidFill>
                  <a:schemeClr val="bg2"/>
                </a:solidFill>
                <a:sym typeface="Symbol" pitchFamily="18" charset="2"/>
              </a:rPr>
              <a:t>5</a:t>
            </a:r>
            <a:endParaRPr lang="en-US">
              <a:solidFill>
                <a:schemeClr val="bg2"/>
              </a:solidFill>
            </a:endParaRPr>
          </a:p>
        </p:txBody>
      </p:sp>
      <p:sp>
        <p:nvSpPr>
          <p:cNvPr id="88070" name="Oval 21"/>
          <p:cNvSpPr>
            <a:spLocks noChangeArrowheads="1"/>
          </p:cNvSpPr>
          <p:nvPr/>
        </p:nvSpPr>
        <p:spPr bwMode="auto">
          <a:xfrm>
            <a:off x="5943600" y="1828800"/>
            <a:ext cx="838200" cy="8382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>
                <a:solidFill>
                  <a:schemeClr val="bg2"/>
                </a:solidFill>
                <a:sym typeface="Symbol" pitchFamily="18" charset="2"/>
              </a:rPr>
              <a:t>9</a:t>
            </a:r>
            <a:endParaRPr lang="en-US">
              <a:solidFill>
                <a:schemeClr val="bg2"/>
              </a:solidFill>
            </a:endParaRPr>
          </a:p>
        </p:txBody>
      </p:sp>
      <p:sp>
        <p:nvSpPr>
          <p:cNvPr id="88071" name="Oval 22"/>
          <p:cNvSpPr>
            <a:spLocks noChangeArrowheads="1"/>
          </p:cNvSpPr>
          <p:nvPr/>
        </p:nvSpPr>
        <p:spPr bwMode="auto">
          <a:xfrm>
            <a:off x="5943600" y="4724400"/>
            <a:ext cx="838200" cy="8382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>
                <a:solidFill>
                  <a:schemeClr val="bg2"/>
                </a:solidFill>
                <a:sym typeface="Symbol" pitchFamily="18" charset="2"/>
              </a:rPr>
              <a:t>7</a:t>
            </a:r>
            <a:endParaRPr lang="en-US">
              <a:solidFill>
                <a:schemeClr val="bg2"/>
              </a:solidFill>
            </a:endParaRPr>
          </a:p>
        </p:txBody>
      </p:sp>
      <p:sp>
        <p:nvSpPr>
          <p:cNvPr id="88092" name="TextBox 29"/>
          <p:cNvSpPr txBox="1">
            <a:spLocks noChangeArrowheads="1"/>
          </p:cNvSpPr>
          <p:nvPr/>
        </p:nvSpPr>
        <p:spPr bwMode="auto">
          <a:xfrm>
            <a:off x="0" y="6611938"/>
            <a:ext cx="1265238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Example from CLR</a:t>
            </a:r>
          </a:p>
        </p:txBody>
      </p:sp>
      <p:cxnSp>
        <p:nvCxnSpPr>
          <p:cNvPr id="29" name="Straight Arrow Connector 77"/>
          <p:cNvCxnSpPr>
            <a:cxnSpLocks noChangeShapeType="1"/>
          </p:cNvCxnSpPr>
          <p:nvPr/>
        </p:nvCxnSpPr>
        <p:spPr bwMode="auto">
          <a:xfrm>
            <a:off x="2667000" y="3962400"/>
            <a:ext cx="914400" cy="838200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78"/>
          <p:cNvCxnSpPr>
            <a:cxnSpLocks noChangeShapeType="1"/>
          </p:cNvCxnSpPr>
          <p:nvPr/>
        </p:nvCxnSpPr>
        <p:spPr bwMode="auto">
          <a:xfrm flipV="1">
            <a:off x="2667000" y="2514600"/>
            <a:ext cx="914400" cy="838200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79"/>
          <p:cNvCxnSpPr>
            <a:cxnSpLocks noChangeShapeType="1"/>
          </p:cNvCxnSpPr>
          <p:nvPr/>
        </p:nvCxnSpPr>
        <p:spPr bwMode="auto">
          <a:xfrm>
            <a:off x="4495800" y="5181600"/>
            <a:ext cx="1371600" cy="1588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82"/>
          <p:cNvCxnSpPr>
            <a:cxnSpLocks noChangeShapeType="1"/>
          </p:cNvCxnSpPr>
          <p:nvPr/>
        </p:nvCxnSpPr>
        <p:spPr bwMode="auto">
          <a:xfrm>
            <a:off x="4495800" y="2284413"/>
            <a:ext cx="1371600" cy="1587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83"/>
          <p:cNvCxnSpPr>
            <a:cxnSpLocks noChangeShapeType="1"/>
          </p:cNvCxnSpPr>
          <p:nvPr/>
        </p:nvCxnSpPr>
        <p:spPr bwMode="auto">
          <a:xfrm rot="5400000" flipH="1" flipV="1">
            <a:off x="4152900" y="3009900"/>
            <a:ext cx="2133600" cy="1600200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85"/>
          <p:cNvCxnSpPr>
            <a:cxnSpLocks noChangeShapeType="1"/>
          </p:cNvCxnSpPr>
          <p:nvPr/>
        </p:nvCxnSpPr>
        <p:spPr bwMode="auto">
          <a:xfrm rot="10800000">
            <a:off x="2743200" y="3657600"/>
            <a:ext cx="3200400" cy="1219200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87"/>
          <p:cNvCxnSpPr>
            <a:cxnSpLocks noChangeShapeType="1"/>
          </p:cNvCxnSpPr>
          <p:nvPr/>
        </p:nvCxnSpPr>
        <p:spPr bwMode="auto">
          <a:xfrm rot="5400000" flipH="1" flipV="1">
            <a:off x="3201194" y="3734594"/>
            <a:ext cx="1981200" cy="1588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89"/>
          <p:cNvCxnSpPr>
            <a:cxnSpLocks noChangeShapeType="1"/>
          </p:cNvCxnSpPr>
          <p:nvPr/>
        </p:nvCxnSpPr>
        <p:spPr bwMode="auto">
          <a:xfrm rot="16200000" flipH="1">
            <a:off x="2818607" y="3733006"/>
            <a:ext cx="1981200" cy="1587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90"/>
          <p:cNvCxnSpPr>
            <a:cxnSpLocks noChangeShapeType="1"/>
          </p:cNvCxnSpPr>
          <p:nvPr/>
        </p:nvCxnSpPr>
        <p:spPr bwMode="auto">
          <a:xfrm rot="5400000" flipH="1" flipV="1">
            <a:off x="5563394" y="3734594"/>
            <a:ext cx="1981200" cy="1588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91"/>
          <p:cNvCxnSpPr>
            <a:cxnSpLocks noChangeShapeType="1"/>
          </p:cNvCxnSpPr>
          <p:nvPr/>
        </p:nvCxnSpPr>
        <p:spPr bwMode="auto">
          <a:xfrm rot="16200000" flipH="1">
            <a:off x="5180807" y="3733006"/>
            <a:ext cx="1981200" cy="1587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9" name="TextBox 17"/>
          <p:cNvSpPr txBox="1">
            <a:spLocks noChangeArrowheads="1"/>
          </p:cNvSpPr>
          <p:nvPr/>
        </p:nvSpPr>
        <p:spPr bwMode="auto">
          <a:xfrm>
            <a:off x="2743200" y="2667000"/>
            <a:ext cx="4127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10</a:t>
            </a:r>
          </a:p>
        </p:txBody>
      </p:sp>
      <p:sp>
        <p:nvSpPr>
          <p:cNvPr id="40" name="TextBox 18"/>
          <p:cNvSpPr txBox="1">
            <a:spLocks noChangeArrowheads="1"/>
          </p:cNvSpPr>
          <p:nvPr/>
        </p:nvSpPr>
        <p:spPr bwMode="auto">
          <a:xfrm>
            <a:off x="2825750" y="4310063"/>
            <a:ext cx="29845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41" name="TextBox 19"/>
          <p:cNvSpPr txBox="1">
            <a:spLocks noChangeArrowheads="1"/>
          </p:cNvSpPr>
          <p:nvPr/>
        </p:nvSpPr>
        <p:spPr bwMode="auto">
          <a:xfrm>
            <a:off x="3505200" y="3429000"/>
            <a:ext cx="2984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42" name="TextBox 20"/>
          <p:cNvSpPr txBox="1">
            <a:spLocks noChangeArrowheads="1"/>
          </p:cNvSpPr>
          <p:nvPr/>
        </p:nvSpPr>
        <p:spPr bwMode="auto">
          <a:xfrm>
            <a:off x="4197350" y="3429000"/>
            <a:ext cx="2984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43" name="TextBox 23"/>
          <p:cNvSpPr txBox="1">
            <a:spLocks noChangeArrowheads="1"/>
          </p:cNvSpPr>
          <p:nvPr/>
        </p:nvSpPr>
        <p:spPr bwMode="auto">
          <a:xfrm>
            <a:off x="4953000" y="5224463"/>
            <a:ext cx="29845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44" name="TextBox 24"/>
          <p:cNvSpPr txBox="1">
            <a:spLocks noChangeArrowheads="1"/>
          </p:cNvSpPr>
          <p:nvPr/>
        </p:nvSpPr>
        <p:spPr bwMode="auto">
          <a:xfrm>
            <a:off x="4953000" y="1905000"/>
            <a:ext cx="2984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45" name="TextBox 25"/>
          <p:cNvSpPr txBox="1">
            <a:spLocks noChangeArrowheads="1"/>
          </p:cNvSpPr>
          <p:nvPr/>
        </p:nvSpPr>
        <p:spPr bwMode="auto">
          <a:xfrm>
            <a:off x="5029200" y="3395663"/>
            <a:ext cx="29845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9</a:t>
            </a:r>
          </a:p>
        </p:txBody>
      </p:sp>
      <p:sp>
        <p:nvSpPr>
          <p:cNvPr id="46" name="TextBox 26"/>
          <p:cNvSpPr txBox="1">
            <a:spLocks noChangeArrowheads="1"/>
          </p:cNvSpPr>
          <p:nvPr/>
        </p:nvSpPr>
        <p:spPr bwMode="auto">
          <a:xfrm>
            <a:off x="5340350" y="4267200"/>
            <a:ext cx="2984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47" name="TextBox 27"/>
          <p:cNvSpPr txBox="1">
            <a:spLocks noChangeArrowheads="1"/>
          </p:cNvSpPr>
          <p:nvPr/>
        </p:nvSpPr>
        <p:spPr bwMode="auto">
          <a:xfrm>
            <a:off x="5867400" y="3429000"/>
            <a:ext cx="2984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48" name="TextBox 28"/>
          <p:cNvSpPr txBox="1">
            <a:spLocks noChangeArrowheads="1"/>
          </p:cNvSpPr>
          <p:nvPr/>
        </p:nvSpPr>
        <p:spPr bwMode="auto">
          <a:xfrm>
            <a:off x="6559550" y="3429000"/>
            <a:ext cx="2984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49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Dijkstra’s Algorithm Example</a:t>
            </a:r>
          </a:p>
        </p:txBody>
      </p:sp>
    </p:spTree>
    <p:extLst>
      <p:ext uri="{BB962C8B-B14F-4D97-AF65-F5344CB8AC3E}">
        <p14:creationId xmlns:p14="http://schemas.microsoft.com/office/powerpoint/2010/main" val="289774175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Single-Source Shortest Path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2743200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Problem: find shortest path from a </a:t>
            </a:r>
            <a:endParaRPr lang="en-US" sz="2400" b="0" kern="0" dirty="0" smtClean="0">
              <a:solidFill>
                <a:srgbClr val="000000"/>
              </a:solidFill>
              <a:latin typeface="Gill Sans"/>
              <a:cs typeface="Gill Sans"/>
            </a:endParaRPr>
          </a:p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source 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node to one or more target nodes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3483114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Shortest might also mean lowest weight or cost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53295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Single processor machine: Dijkstra’s Algorithm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57867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MapReduce: parallel breadth-first search (BFS)</a:t>
            </a:r>
          </a:p>
        </p:txBody>
      </p:sp>
    </p:spTree>
    <p:extLst>
      <p:ext uri="{BB962C8B-B14F-4D97-AF65-F5344CB8AC3E}">
        <p14:creationId xmlns:p14="http://schemas.microsoft.com/office/powerpoint/2010/main" val="328456186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Finding the Shortest Path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0" y="11430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Consider simple case of equal edge weights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0" y="18288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Solution to the problem can be defined 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inductively: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1447800" y="2290465"/>
            <a:ext cx="6629400" cy="2286000"/>
          </a:xfrm>
          <a:prstGeom prst="rect">
            <a:avLst/>
          </a:prstGeom>
        </p:spPr>
        <p:txBody>
          <a:bodyPr/>
          <a:lstStyle>
            <a:lvl1pPr marL="342848" indent="-342848" algn="l" rtl="0" eaLnBrk="0" fontAlgn="base" hangingPunct="0">
              <a:spcBef>
                <a:spcPct val="25000"/>
              </a:spcBef>
              <a:spcAft>
                <a:spcPct val="25000"/>
              </a:spcAft>
              <a:buClr>
                <a:srgbClr val="5675A9"/>
              </a:buClr>
              <a:buSzPct val="75000"/>
              <a:buFont typeface="Wingdings" charset="2"/>
              <a:buChar char="¢"/>
              <a:defRPr sz="2400" baseline="0">
                <a:solidFill>
                  <a:schemeClr val="bg1"/>
                </a:solidFill>
                <a:latin typeface="Gill Sans"/>
                <a:ea typeface="+mn-ea"/>
                <a:cs typeface="Gill Sans"/>
              </a:defRPr>
            </a:lvl1pPr>
            <a:lvl2pPr marL="742836" indent="-285707" algn="l" rtl="0" eaLnBrk="0" fontAlgn="base" hangingPunct="0">
              <a:spcBef>
                <a:spcPct val="10000"/>
              </a:spcBef>
              <a:spcAft>
                <a:spcPct val="10000"/>
              </a:spcAft>
              <a:buClr>
                <a:srgbClr val="5675A9"/>
              </a:buClr>
              <a:buSzPct val="75000"/>
              <a:buFont typeface="Wingdings" charset="2"/>
              <a:buChar char="l"/>
              <a:defRPr sz="2000" baseline="0">
                <a:solidFill>
                  <a:schemeClr val="bg1"/>
                </a:solidFill>
                <a:latin typeface="Gill Sans"/>
                <a:cs typeface="Gill Sans"/>
              </a:defRPr>
            </a:lvl2pPr>
            <a:lvl3pPr marL="1142824" indent="-22856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675A9"/>
              </a:buClr>
              <a:buChar char="•"/>
              <a:defRPr sz="1800" baseline="0">
                <a:solidFill>
                  <a:schemeClr val="bg1"/>
                </a:solidFill>
                <a:latin typeface="Gill Sans"/>
                <a:cs typeface="Gill Sans"/>
              </a:defRPr>
            </a:lvl3pPr>
            <a:lvl4pPr marL="1599954" indent="-22856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675A9"/>
              </a:buClr>
              <a:buChar char="•"/>
              <a:defRPr sz="1600" baseline="0">
                <a:solidFill>
                  <a:schemeClr val="bg1"/>
                </a:solidFill>
                <a:latin typeface="Gill Sans"/>
                <a:cs typeface="Gill Sans"/>
              </a:defRPr>
            </a:lvl4pPr>
            <a:lvl5pPr marL="2057085" indent="-22856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675A9"/>
              </a:buClr>
              <a:buChar char="•"/>
              <a:defRPr sz="1600" baseline="0">
                <a:solidFill>
                  <a:schemeClr val="bg1"/>
                </a:solidFill>
                <a:latin typeface="Gill Sans"/>
                <a:cs typeface="Gill Sans"/>
              </a:defRPr>
            </a:lvl5pPr>
            <a:lvl6pPr marL="2514215" indent="-228564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+mn-lt"/>
              </a:defRPr>
            </a:lvl6pPr>
            <a:lvl7pPr marL="2971344" indent="-228564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+mn-lt"/>
              </a:defRPr>
            </a:lvl7pPr>
            <a:lvl8pPr marL="3428475" indent="-228564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+mn-lt"/>
              </a:defRPr>
            </a:lvl8pPr>
            <a:lvl9pPr marL="3885603" indent="-228564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+mn-lt"/>
              </a:defRPr>
            </a:lvl9pPr>
          </a:lstStyle>
          <a:p>
            <a:pPr marL="12700" lvl="1" indent="0">
              <a:buFont typeface="Wingdings" charset="2"/>
              <a:buNone/>
            </a:pPr>
            <a:r>
              <a:rPr lang="en-GB" b="0" kern="0" dirty="0" smtClean="0"/>
              <a:t>Define: </a:t>
            </a:r>
            <a:r>
              <a:rPr lang="en-GB" b="0" i="1" kern="0" dirty="0" smtClean="0"/>
              <a:t>b</a:t>
            </a:r>
            <a:r>
              <a:rPr lang="en-GB" b="0" kern="0" dirty="0" smtClean="0"/>
              <a:t> is reachable from </a:t>
            </a:r>
            <a:r>
              <a:rPr lang="en-GB" b="0" i="1" kern="0" dirty="0" smtClean="0"/>
              <a:t>a</a:t>
            </a:r>
            <a:r>
              <a:rPr lang="en-GB" b="0" kern="0" dirty="0" smtClean="0"/>
              <a:t> if </a:t>
            </a:r>
            <a:r>
              <a:rPr lang="en-GB" b="0" i="1" kern="0" dirty="0" smtClean="0"/>
              <a:t>b</a:t>
            </a:r>
            <a:r>
              <a:rPr lang="en-GB" b="0" kern="0" dirty="0" smtClean="0"/>
              <a:t> is on adjacency list of </a:t>
            </a:r>
            <a:r>
              <a:rPr lang="en-GB" b="0" i="1" kern="0" dirty="0" smtClean="0"/>
              <a:t>a</a:t>
            </a:r>
          </a:p>
          <a:p>
            <a:pPr marL="12700" lvl="1" indent="0">
              <a:buFont typeface="Wingdings" charset="2"/>
              <a:buNone/>
            </a:pPr>
            <a:r>
              <a:rPr lang="en-GB" b="0" kern="0" cap="small" dirty="0" smtClean="0"/>
              <a:t>	</a:t>
            </a:r>
            <a:r>
              <a:rPr lang="en-GB" b="0" kern="0" cap="small" dirty="0" err="1" smtClean="0"/>
              <a:t>DistanceTo</a:t>
            </a:r>
            <a:r>
              <a:rPr lang="en-GB" b="0" kern="0" dirty="0" smtClean="0"/>
              <a:t>(</a:t>
            </a:r>
            <a:r>
              <a:rPr lang="en-GB" b="0" i="1" kern="0" dirty="0" smtClean="0"/>
              <a:t>s</a:t>
            </a:r>
            <a:r>
              <a:rPr lang="en-GB" b="0" kern="0" dirty="0" smtClean="0"/>
              <a:t>) = 0</a:t>
            </a:r>
          </a:p>
          <a:p>
            <a:pPr marL="12700" lvl="1" indent="0">
              <a:buFont typeface="Wingdings" charset="2"/>
              <a:buNone/>
            </a:pPr>
            <a:r>
              <a:rPr lang="en-GB" b="0" kern="0" dirty="0" smtClean="0"/>
              <a:t>For all nodes </a:t>
            </a:r>
            <a:r>
              <a:rPr lang="en-GB" b="0" i="1" kern="0" dirty="0" smtClean="0"/>
              <a:t>p</a:t>
            </a:r>
            <a:r>
              <a:rPr lang="en-GB" b="0" kern="0" dirty="0" smtClean="0"/>
              <a:t> reachable from </a:t>
            </a:r>
            <a:r>
              <a:rPr lang="en-GB" b="0" i="1" kern="0" dirty="0" smtClean="0"/>
              <a:t>s</a:t>
            </a:r>
            <a:r>
              <a:rPr lang="en-GB" b="0" kern="0" dirty="0" smtClean="0"/>
              <a:t>, </a:t>
            </a:r>
            <a:br>
              <a:rPr lang="en-GB" b="0" kern="0" dirty="0" smtClean="0"/>
            </a:br>
            <a:r>
              <a:rPr lang="en-GB" b="0" kern="0" dirty="0" smtClean="0"/>
              <a:t>	</a:t>
            </a:r>
            <a:r>
              <a:rPr lang="en-GB" b="0" kern="0" cap="small" dirty="0" err="1" smtClean="0"/>
              <a:t>DistanceTo</a:t>
            </a:r>
            <a:r>
              <a:rPr lang="en-GB" b="0" kern="0" dirty="0" smtClean="0"/>
              <a:t>(</a:t>
            </a:r>
            <a:r>
              <a:rPr lang="en-GB" b="0" i="1" kern="0" dirty="0" smtClean="0"/>
              <a:t>p</a:t>
            </a:r>
            <a:r>
              <a:rPr lang="en-GB" b="0" kern="0" dirty="0" smtClean="0"/>
              <a:t>) = 1</a:t>
            </a:r>
          </a:p>
          <a:p>
            <a:pPr marL="12700" lvl="1" indent="0">
              <a:buFont typeface="Wingdings" charset="2"/>
              <a:buNone/>
            </a:pPr>
            <a:r>
              <a:rPr lang="en-GB" b="0" kern="0" dirty="0" smtClean="0"/>
              <a:t>For all nodes </a:t>
            </a:r>
            <a:r>
              <a:rPr lang="en-GB" b="0" i="1" kern="0" dirty="0" smtClean="0"/>
              <a:t>n</a:t>
            </a:r>
            <a:r>
              <a:rPr lang="en-GB" b="0" kern="0" dirty="0" smtClean="0"/>
              <a:t> reachable from some other set of nodes </a:t>
            </a:r>
            <a:r>
              <a:rPr lang="en-GB" b="0" i="1" kern="0" dirty="0" smtClean="0"/>
              <a:t>M</a:t>
            </a:r>
            <a:r>
              <a:rPr lang="en-GB" b="0" kern="0" dirty="0" smtClean="0"/>
              <a:t>,</a:t>
            </a:r>
          </a:p>
          <a:p>
            <a:pPr marL="12700" lvl="1" indent="0">
              <a:buFont typeface="Wingdings" charset="2"/>
              <a:buNone/>
            </a:pPr>
            <a:r>
              <a:rPr lang="en-GB" b="0" kern="0" dirty="0" smtClean="0"/>
              <a:t> 	</a:t>
            </a:r>
            <a:r>
              <a:rPr lang="en-GB" b="0" kern="0" cap="small" dirty="0" err="1" smtClean="0"/>
              <a:t>DistanceTo</a:t>
            </a:r>
            <a:r>
              <a:rPr lang="en-GB" b="0" kern="0" dirty="0" smtClean="0"/>
              <a:t>(</a:t>
            </a:r>
            <a:r>
              <a:rPr lang="en-GB" b="0" i="1" kern="0" dirty="0" smtClean="0"/>
              <a:t>n</a:t>
            </a:r>
            <a:r>
              <a:rPr lang="en-GB" b="0" kern="0" dirty="0" smtClean="0"/>
              <a:t>) = 1 + min(</a:t>
            </a:r>
            <a:r>
              <a:rPr lang="en-GB" b="0" kern="0" cap="small" dirty="0" err="1" smtClean="0"/>
              <a:t>DistanceTo</a:t>
            </a:r>
            <a:r>
              <a:rPr lang="en-GB" b="0" kern="0" dirty="0" smtClean="0"/>
              <a:t>(</a:t>
            </a:r>
            <a:r>
              <a:rPr lang="en-GB" b="0" i="1" kern="0" dirty="0" smtClean="0"/>
              <a:t>m</a:t>
            </a:r>
            <a:r>
              <a:rPr lang="en-GB" b="0" kern="0" dirty="0" smtClean="0"/>
              <a:t>), </a:t>
            </a:r>
            <a:r>
              <a:rPr lang="en-GB" b="0" i="1" kern="0" dirty="0" smtClean="0"/>
              <a:t>m</a:t>
            </a:r>
            <a:r>
              <a:rPr lang="en-GB" b="0" kern="0" dirty="0" smtClean="0"/>
              <a:t> </a:t>
            </a:r>
            <a:r>
              <a:rPr lang="en-GB" b="0" kern="0" dirty="0" smtClean="0">
                <a:sym typeface="Symbol" pitchFamily="18" charset="2"/>
              </a:rPr>
              <a:t></a:t>
            </a:r>
            <a:r>
              <a:rPr lang="en-GB" b="0" kern="0" dirty="0" smtClean="0"/>
              <a:t> </a:t>
            </a:r>
            <a:r>
              <a:rPr lang="en-GB" b="0" i="1" kern="0" dirty="0" smtClean="0"/>
              <a:t>M</a:t>
            </a:r>
            <a:r>
              <a:rPr lang="en-GB" b="0" kern="0" dirty="0" smtClean="0"/>
              <a:t>)</a:t>
            </a:r>
          </a:p>
        </p:txBody>
      </p:sp>
      <p:sp>
        <p:nvSpPr>
          <p:cNvPr id="8" name="Oval 4"/>
          <p:cNvSpPr>
            <a:spLocks noChangeArrowheads="1"/>
          </p:cNvSpPr>
          <p:nvPr/>
        </p:nvSpPr>
        <p:spPr bwMode="auto">
          <a:xfrm>
            <a:off x="2590800" y="5334000"/>
            <a:ext cx="381000" cy="3810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0" tIns="0" rIns="0" bIns="0" anchor="ctr" anchorCtr="1"/>
          <a:lstStyle/>
          <a:p>
            <a:r>
              <a:rPr lang="en-US" b="0" i="1" dirty="0" smtClean="0">
                <a:solidFill>
                  <a:schemeClr val="bg1"/>
                </a:solidFill>
                <a:latin typeface="Gill Sans"/>
                <a:cs typeface="Gill Sans"/>
              </a:rPr>
              <a:t>s</a:t>
            </a:r>
            <a:endParaRPr lang="en-US" b="0" i="1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9" name="Oval 5"/>
          <p:cNvSpPr>
            <a:spLocks noChangeArrowheads="1"/>
          </p:cNvSpPr>
          <p:nvPr/>
        </p:nvSpPr>
        <p:spPr bwMode="auto">
          <a:xfrm>
            <a:off x="5638800" y="6172200"/>
            <a:ext cx="381000" cy="3810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lIns="0" tIns="0" rIns="0" bIns="0" anchor="ctr" anchorCtr="1"/>
          <a:lstStyle/>
          <a:p>
            <a:pPr lvl="0" algn="ctr"/>
            <a:r>
              <a:rPr lang="en-US" sz="1200" b="0" i="1" dirty="0" smtClean="0">
                <a:solidFill>
                  <a:schemeClr val="bg1"/>
                </a:solidFill>
                <a:latin typeface="Gill Sans"/>
                <a:cs typeface="Gill Sans"/>
              </a:rPr>
              <a:t>m</a:t>
            </a:r>
            <a:r>
              <a:rPr lang="en-US" sz="1200" b="0" i="1" baseline="-25000" dirty="0" smtClean="0">
                <a:solidFill>
                  <a:schemeClr val="bg1"/>
                </a:solidFill>
                <a:latin typeface="Gill Sans"/>
                <a:cs typeface="Gill Sans"/>
              </a:rPr>
              <a:t>3</a:t>
            </a:r>
            <a:endParaRPr lang="en-US" sz="1400" b="0" i="1" baseline="-2500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0" name="Oval 6"/>
          <p:cNvSpPr>
            <a:spLocks noChangeArrowheads="1"/>
          </p:cNvSpPr>
          <p:nvPr/>
        </p:nvSpPr>
        <p:spPr bwMode="auto">
          <a:xfrm>
            <a:off x="4876800" y="5486400"/>
            <a:ext cx="381000" cy="3810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lIns="0" tIns="0" rIns="0" bIns="0" anchor="ctr" anchorCtr="1"/>
          <a:lstStyle/>
          <a:p>
            <a:pPr algn="ctr"/>
            <a:r>
              <a:rPr lang="en-US" sz="1200" b="0" i="1" dirty="0" smtClean="0">
                <a:solidFill>
                  <a:schemeClr val="bg1"/>
                </a:solidFill>
                <a:latin typeface="Gill Sans"/>
                <a:cs typeface="Gill Sans"/>
              </a:rPr>
              <a:t>m</a:t>
            </a:r>
            <a:r>
              <a:rPr lang="en-US" sz="1200" b="0" i="1" baseline="-25000" dirty="0" smtClean="0">
                <a:solidFill>
                  <a:schemeClr val="bg1"/>
                </a:solidFill>
                <a:latin typeface="Gill Sans"/>
                <a:cs typeface="Gill Sans"/>
              </a:rPr>
              <a:t>2</a:t>
            </a:r>
            <a:endParaRPr lang="en-US" sz="1200" b="0" i="1" baseline="-2500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1" name="Oval 7"/>
          <p:cNvSpPr>
            <a:spLocks noChangeArrowheads="1"/>
          </p:cNvSpPr>
          <p:nvPr/>
        </p:nvSpPr>
        <p:spPr bwMode="auto">
          <a:xfrm>
            <a:off x="5562600" y="4724400"/>
            <a:ext cx="381000" cy="3810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lIns="0" tIns="0" rIns="0" bIns="0" anchor="ctr" anchorCtr="1"/>
          <a:lstStyle/>
          <a:p>
            <a:pPr algn="ctr"/>
            <a:r>
              <a:rPr lang="en-US" sz="1200" b="0" i="1" dirty="0" smtClean="0">
                <a:solidFill>
                  <a:schemeClr val="bg1"/>
                </a:solidFill>
                <a:latin typeface="Gill Sans"/>
                <a:cs typeface="Gill Sans"/>
              </a:rPr>
              <a:t>m</a:t>
            </a:r>
            <a:r>
              <a:rPr lang="en-US" sz="1200" b="0" i="1" baseline="-25000" dirty="0" smtClean="0">
                <a:solidFill>
                  <a:schemeClr val="bg1"/>
                </a:solidFill>
                <a:latin typeface="Gill Sans"/>
                <a:cs typeface="Gill Sans"/>
              </a:rPr>
              <a:t>1</a:t>
            </a:r>
            <a:endParaRPr lang="en-US" sz="1400" b="0" i="1" baseline="-2500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2" name="Oval 10"/>
          <p:cNvSpPr>
            <a:spLocks noChangeArrowheads="1"/>
          </p:cNvSpPr>
          <p:nvPr/>
        </p:nvSpPr>
        <p:spPr bwMode="auto">
          <a:xfrm>
            <a:off x="6248400" y="5334000"/>
            <a:ext cx="381000" cy="3810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0" tIns="0" rIns="0" bIns="0" anchor="ctr" anchorCtr="1"/>
          <a:lstStyle/>
          <a:p>
            <a:pPr algn="ctr"/>
            <a:r>
              <a:rPr lang="en-US" sz="1400" b="0" i="1" dirty="0" smtClean="0">
                <a:solidFill>
                  <a:schemeClr val="bg1"/>
                </a:solidFill>
                <a:latin typeface="Gill Sans"/>
                <a:cs typeface="Gill Sans"/>
              </a:rPr>
              <a:t>n</a:t>
            </a:r>
            <a:endParaRPr lang="en-US" sz="1400" b="0" i="1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cxnSp>
        <p:nvCxnSpPr>
          <p:cNvPr id="13" name="Straight Connector 12"/>
          <p:cNvCxnSpPr>
            <a:stCxn id="13" idx="5"/>
            <a:endCxn id="14" idx="1"/>
          </p:cNvCxnSpPr>
          <p:nvPr/>
        </p:nvCxnSpPr>
        <p:spPr bwMode="auto">
          <a:xfrm rot="16200000" flipH="1">
            <a:off x="5925904" y="5011504"/>
            <a:ext cx="340192" cy="416392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14" name="Straight Connector 13"/>
          <p:cNvCxnSpPr>
            <a:stCxn id="12" idx="6"/>
            <a:endCxn id="14" idx="2"/>
          </p:cNvCxnSpPr>
          <p:nvPr/>
        </p:nvCxnSpPr>
        <p:spPr bwMode="auto">
          <a:xfrm flipV="1">
            <a:off x="5257800" y="5524500"/>
            <a:ext cx="990600" cy="152400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15" name="Straight Connector 14"/>
          <p:cNvCxnSpPr>
            <a:endCxn id="14" idx="3"/>
          </p:cNvCxnSpPr>
          <p:nvPr/>
        </p:nvCxnSpPr>
        <p:spPr bwMode="auto">
          <a:xfrm rot="5400000" flipH="1" flipV="1">
            <a:off x="5867400" y="5735404"/>
            <a:ext cx="512996" cy="360596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16" name="Straight Connector 15"/>
          <p:cNvCxnSpPr>
            <a:stCxn id="10" idx="7"/>
          </p:cNvCxnSpPr>
          <p:nvPr/>
        </p:nvCxnSpPr>
        <p:spPr bwMode="auto">
          <a:xfrm rot="5400000" flipH="1" flipV="1">
            <a:off x="3030304" y="5143500"/>
            <a:ext cx="131996" cy="360596"/>
          </a:xfrm>
          <a:prstGeom prst="line">
            <a:avLst/>
          </a:prstGeom>
          <a:ln w="15875"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10" idx="6"/>
          </p:cNvCxnSpPr>
          <p:nvPr/>
        </p:nvCxnSpPr>
        <p:spPr bwMode="auto">
          <a:xfrm>
            <a:off x="2971800" y="5524500"/>
            <a:ext cx="990600" cy="38100"/>
          </a:xfrm>
          <a:prstGeom prst="line">
            <a:avLst/>
          </a:prstGeom>
          <a:ln w="15875"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/>
          <p:cNvCxnSpPr>
            <a:stCxn id="10" idx="5"/>
          </p:cNvCxnSpPr>
          <p:nvPr/>
        </p:nvCxnSpPr>
        <p:spPr bwMode="auto">
          <a:xfrm rot="16200000" flipH="1">
            <a:off x="3030304" y="5544904"/>
            <a:ext cx="436796" cy="665396"/>
          </a:xfrm>
          <a:prstGeom prst="line">
            <a:avLst/>
          </a:prstGeom>
          <a:ln w="15875"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3505200" y="4876800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Gill Sans"/>
                <a:cs typeface="Gill Sans"/>
              </a:rPr>
              <a:t>…</a:t>
            </a:r>
            <a:endParaRPr lang="en-US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105950" y="5376446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Gill Sans"/>
                <a:cs typeface="Gill Sans"/>
              </a:rPr>
              <a:t>…</a:t>
            </a:r>
            <a:endParaRPr lang="en-US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733800" y="5986046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Gill Sans"/>
                <a:cs typeface="Gill Sans"/>
              </a:rPr>
              <a:t>…</a:t>
            </a:r>
            <a:endParaRPr lang="en-US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257800" y="4724400"/>
            <a:ext cx="3513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0" i="1" dirty="0" smtClean="0">
                <a:solidFill>
                  <a:schemeClr val="bg1"/>
                </a:solidFill>
                <a:latin typeface="Gill Sans"/>
                <a:cs typeface="Gill Sans"/>
              </a:rPr>
              <a:t>d</a:t>
            </a:r>
            <a:r>
              <a:rPr lang="en-US" sz="1400" b="0" i="1" baseline="-25000" dirty="0" smtClean="0">
                <a:solidFill>
                  <a:schemeClr val="bg1"/>
                </a:solidFill>
                <a:latin typeface="Gill Sans"/>
                <a:cs typeface="Gill Sans"/>
              </a:rPr>
              <a:t>1</a:t>
            </a:r>
            <a:endParaRPr lang="en-US" sz="1400" b="0" i="1" baseline="-2500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754022" y="5181600"/>
            <a:ext cx="3513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0" i="1" dirty="0" smtClean="0">
                <a:solidFill>
                  <a:schemeClr val="bg1"/>
                </a:solidFill>
                <a:latin typeface="Gill Sans"/>
                <a:cs typeface="Gill Sans"/>
              </a:rPr>
              <a:t>d</a:t>
            </a:r>
            <a:r>
              <a:rPr lang="en-US" sz="1400" b="0" i="1" baseline="-25000" dirty="0" smtClean="0">
                <a:solidFill>
                  <a:schemeClr val="bg1"/>
                </a:solidFill>
                <a:latin typeface="Gill Sans"/>
                <a:cs typeface="Gill Sans"/>
              </a:rPr>
              <a:t>2</a:t>
            </a:r>
            <a:endParaRPr lang="en-US" sz="1400" b="0" i="1" baseline="-2500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334000" y="6093023"/>
            <a:ext cx="3513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0" i="1" dirty="0" smtClean="0">
                <a:solidFill>
                  <a:schemeClr val="bg1"/>
                </a:solidFill>
                <a:latin typeface="Gill Sans"/>
                <a:cs typeface="Gill Sans"/>
              </a:rPr>
              <a:t>d</a:t>
            </a:r>
            <a:r>
              <a:rPr lang="en-US" sz="1400" b="0" i="1" baseline="-25000" dirty="0" smtClean="0">
                <a:solidFill>
                  <a:schemeClr val="bg1"/>
                </a:solidFill>
                <a:latin typeface="Gill Sans"/>
                <a:cs typeface="Gill Sans"/>
              </a:rPr>
              <a:t>3</a:t>
            </a:r>
            <a:endParaRPr lang="en-US" sz="1400" b="0" i="1" baseline="-2500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04383118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5" grpId="0"/>
      <p:bldP spid="7" grpId="0" build="p"/>
      <p:bldP spid="8" grpId="0" animBg="1"/>
      <p:bldP spid="9" grpId="0" animBg="1"/>
      <p:bldP spid="10" grpId="0" animBg="1"/>
      <p:bldP spid="11" grpId="0" animBg="1"/>
      <p:bldP spid="12" grpId="0" animBg="1"/>
      <p:bldP spid="19" grpId="0"/>
      <p:bldP spid="20" grpId="0"/>
      <p:bldP spid="21" grpId="0"/>
      <p:bldP spid="24" grpId="0"/>
      <p:bldP spid="26" grpId="0"/>
      <p:bldP spid="27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2006-01-14_Surface_waves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415636" y="-1"/>
            <a:ext cx="10016836" cy="6886575"/>
          </a:xfrm>
          <a:prstGeom prst="rect">
            <a:avLst/>
          </a:prstGeom>
        </p:spPr>
      </p:pic>
      <p:sp>
        <p:nvSpPr>
          <p:cNvPr id="5" name="TextBox 3"/>
          <p:cNvSpPr txBox="1">
            <a:spLocks noChangeArrowheads="1"/>
          </p:cNvSpPr>
          <p:nvPr/>
        </p:nvSpPr>
        <p:spPr bwMode="auto">
          <a:xfrm>
            <a:off x="0" y="6611938"/>
            <a:ext cx="2743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2"/>
                </a:solidFill>
              </a:rPr>
              <a:t>Source: </a:t>
            </a:r>
            <a:r>
              <a:rPr lang="en-US" sz="1000" b="0" dirty="0" smtClean="0">
                <a:solidFill>
                  <a:schemeClr val="bg2"/>
                </a:solidFill>
              </a:rPr>
              <a:t>Wikipedia (Wave)</a:t>
            </a:r>
            <a:endParaRPr lang="en-US" sz="1000" b="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16943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4"/>
          <p:cNvSpPr>
            <a:spLocks noChangeArrowheads="1"/>
          </p:cNvSpPr>
          <p:nvPr/>
        </p:nvSpPr>
        <p:spPr bwMode="auto">
          <a:xfrm>
            <a:off x="2743200" y="1905000"/>
            <a:ext cx="685800" cy="6858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 anchorCtr="1"/>
          <a:lstStyle/>
          <a:p>
            <a:r>
              <a:rPr lang="en-US" i="1" dirty="0" smtClean="0">
                <a:solidFill>
                  <a:schemeClr val="bg2"/>
                </a:solidFill>
              </a:rPr>
              <a:t>n</a:t>
            </a:r>
            <a:r>
              <a:rPr lang="en-US" i="1" baseline="-25000" dirty="0" smtClean="0">
                <a:solidFill>
                  <a:schemeClr val="bg2"/>
                </a:solidFill>
              </a:rPr>
              <a:t>0</a:t>
            </a:r>
            <a:endParaRPr lang="en-US" i="1" baseline="-25000" dirty="0">
              <a:solidFill>
                <a:schemeClr val="bg2"/>
              </a:solidFill>
            </a:endParaRPr>
          </a:p>
        </p:txBody>
      </p:sp>
      <p:sp>
        <p:nvSpPr>
          <p:cNvPr id="5" name="Oval 5"/>
          <p:cNvSpPr>
            <a:spLocks noChangeArrowheads="1"/>
          </p:cNvSpPr>
          <p:nvPr/>
        </p:nvSpPr>
        <p:spPr bwMode="auto">
          <a:xfrm>
            <a:off x="2133600" y="3124200"/>
            <a:ext cx="685800" cy="6858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 anchorCtr="1"/>
          <a:lstStyle/>
          <a:p>
            <a:r>
              <a:rPr lang="en-US" i="1" dirty="0" smtClean="0">
                <a:solidFill>
                  <a:schemeClr val="bg2"/>
                </a:solidFill>
              </a:rPr>
              <a:t>n</a:t>
            </a:r>
            <a:r>
              <a:rPr lang="en-US" i="1" baseline="-25000" dirty="0" smtClean="0">
                <a:solidFill>
                  <a:schemeClr val="bg2"/>
                </a:solidFill>
              </a:rPr>
              <a:t>3</a:t>
            </a:r>
            <a:endParaRPr lang="en-US" i="1" baseline="-25000" dirty="0">
              <a:solidFill>
                <a:schemeClr val="bg2"/>
              </a:solidFill>
            </a:endParaRPr>
          </a:p>
        </p:txBody>
      </p:sp>
      <p:sp>
        <p:nvSpPr>
          <p:cNvPr id="6" name="Oval 6"/>
          <p:cNvSpPr>
            <a:spLocks noChangeArrowheads="1"/>
          </p:cNvSpPr>
          <p:nvPr/>
        </p:nvSpPr>
        <p:spPr bwMode="auto">
          <a:xfrm>
            <a:off x="3657600" y="3048000"/>
            <a:ext cx="685800" cy="6858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 anchorCtr="1"/>
          <a:lstStyle/>
          <a:p>
            <a:r>
              <a:rPr lang="en-US" i="1" dirty="0" smtClean="0">
                <a:solidFill>
                  <a:schemeClr val="bg2"/>
                </a:solidFill>
              </a:rPr>
              <a:t>n</a:t>
            </a:r>
            <a:r>
              <a:rPr lang="en-US" i="1" baseline="-25000" dirty="0" smtClean="0">
                <a:solidFill>
                  <a:schemeClr val="bg2"/>
                </a:solidFill>
              </a:rPr>
              <a:t>2</a:t>
            </a:r>
            <a:endParaRPr lang="en-US" i="1" baseline="-25000" dirty="0">
              <a:solidFill>
                <a:schemeClr val="bg2"/>
              </a:solidFill>
            </a:endParaRPr>
          </a:p>
        </p:txBody>
      </p:sp>
      <p:sp>
        <p:nvSpPr>
          <p:cNvPr id="7" name="Oval 7"/>
          <p:cNvSpPr>
            <a:spLocks noChangeArrowheads="1"/>
          </p:cNvSpPr>
          <p:nvPr/>
        </p:nvSpPr>
        <p:spPr bwMode="auto">
          <a:xfrm>
            <a:off x="4572000" y="1981200"/>
            <a:ext cx="685800" cy="6858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 anchorCtr="1"/>
          <a:lstStyle/>
          <a:p>
            <a:r>
              <a:rPr lang="en-US" i="1" dirty="0" smtClean="0">
                <a:solidFill>
                  <a:schemeClr val="bg2"/>
                </a:solidFill>
              </a:rPr>
              <a:t>n</a:t>
            </a:r>
            <a:r>
              <a:rPr lang="en-US" i="1" baseline="-25000" dirty="0" smtClean="0">
                <a:solidFill>
                  <a:schemeClr val="bg2"/>
                </a:solidFill>
              </a:rPr>
              <a:t>1</a:t>
            </a:r>
          </a:p>
        </p:txBody>
      </p:sp>
      <p:sp>
        <p:nvSpPr>
          <p:cNvPr id="8" name="Oval 8"/>
          <p:cNvSpPr>
            <a:spLocks noChangeArrowheads="1"/>
          </p:cNvSpPr>
          <p:nvPr/>
        </p:nvSpPr>
        <p:spPr bwMode="auto">
          <a:xfrm>
            <a:off x="6324600" y="1676400"/>
            <a:ext cx="685800" cy="6858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 anchorCtr="1"/>
          <a:lstStyle/>
          <a:p>
            <a:r>
              <a:rPr lang="en-US" i="1" dirty="0" smtClean="0">
                <a:solidFill>
                  <a:schemeClr val="bg2"/>
                </a:solidFill>
              </a:rPr>
              <a:t>n</a:t>
            </a:r>
            <a:r>
              <a:rPr lang="en-US" i="1" baseline="-25000" dirty="0" smtClean="0">
                <a:solidFill>
                  <a:schemeClr val="bg2"/>
                </a:solidFill>
              </a:rPr>
              <a:t>7</a:t>
            </a:r>
            <a:endParaRPr lang="en-US" i="1" baseline="-25000" dirty="0">
              <a:solidFill>
                <a:schemeClr val="bg2"/>
              </a:solidFill>
            </a:endParaRPr>
          </a:p>
        </p:txBody>
      </p:sp>
      <p:sp>
        <p:nvSpPr>
          <p:cNvPr id="9" name="Oval 9"/>
          <p:cNvSpPr>
            <a:spLocks noChangeArrowheads="1"/>
          </p:cNvSpPr>
          <p:nvPr/>
        </p:nvSpPr>
        <p:spPr bwMode="auto">
          <a:xfrm>
            <a:off x="5334000" y="3276600"/>
            <a:ext cx="685800" cy="6858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 anchorCtr="1"/>
          <a:lstStyle/>
          <a:p>
            <a:r>
              <a:rPr lang="en-US" i="1" dirty="0" smtClean="0">
                <a:solidFill>
                  <a:schemeClr val="bg2"/>
                </a:solidFill>
              </a:rPr>
              <a:t>n</a:t>
            </a:r>
            <a:r>
              <a:rPr lang="en-US" i="1" baseline="-25000" dirty="0" smtClean="0">
                <a:solidFill>
                  <a:schemeClr val="bg2"/>
                </a:solidFill>
              </a:rPr>
              <a:t>6</a:t>
            </a:r>
            <a:endParaRPr lang="en-US" i="1" baseline="-25000" dirty="0">
              <a:solidFill>
                <a:schemeClr val="bg2"/>
              </a:solidFill>
            </a:endParaRPr>
          </a:p>
        </p:txBody>
      </p:sp>
      <p:sp>
        <p:nvSpPr>
          <p:cNvPr id="10" name="Oval 10"/>
          <p:cNvSpPr>
            <a:spLocks noChangeArrowheads="1"/>
          </p:cNvSpPr>
          <p:nvPr/>
        </p:nvSpPr>
        <p:spPr bwMode="auto">
          <a:xfrm>
            <a:off x="3810000" y="4267200"/>
            <a:ext cx="685800" cy="6858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 anchorCtr="1"/>
          <a:lstStyle/>
          <a:p>
            <a:r>
              <a:rPr lang="en-US" i="1" dirty="0" smtClean="0">
                <a:solidFill>
                  <a:schemeClr val="bg2"/>
                </a:solidFill>
              </a:rPr>
              <a:t>n</a:t>
            </a:r>
            <a:r>
              <a:rPr lang="en-US" i="1" baseline="-25000" dirty="0" smtClean="0">
                <a:solidFill>
                  <a:schemeClr val="bg2"/>
                </a:solidFill>
              </a:rPr>
              <a:t>5</a:t>
            </a:r>
            <a:endParaRPr lang="en-US" i="1" baseline="-25000" dirty="0">
              <a:solidFill>
                <a:schemeClr val="bg2"/>
              </a:solidFill>
            </a:endParaRPr>
          </a:p>
        </p:txBody>
      </p:sp>
      <p:sp>
        <p:nvSpPr>
          <p:cNvPr id="11" name="Oval 11"/>
          <p:cNvSpPr>
            <a:spLocks noChangeArrowheads="1"/>
          </p:cNvSpPr>
          <p:nvPr/>
        </p:nvSpPr>
        <p:spPr bwMode="auto">
          <a:xfrm>
            <a:off x="2514600" y="4572000"/>
            <a:ext cx="685800" cy="6858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 anchorCtr="1"/>
          <a:lstStyle/>
          <a:p>
            <a:r>
              <a:rPr lang="en-US" i="1" dirty="0" smtClean="0">
                <a:solidFill>
                  <a:schemeClr val="bg2"/>
                </a:solidFill>
              </a:rPr>
              <a:t>n</a:t>
            </a:r>
            <a:r>
              <a:rPr lang="en-US" i="1" baseline="-25000" dirty="0" smtClean="0">
                <a:solidFill>
                  <a:schemeClr val="bg2"/>
                </a:solidFill>
              </a:rPr>
              <a:t>4</a:t>
            </a:r>
            <a:endParaRPr lang="en-US" i="1" baseline="-25000" dirty="0">
              <a:solidFill>
                <a:schemeClr val="bg2"/>
              </a:solidFill>
            </a:endParaRPr>
          </a:p>
        </p:txBody>
      </p:sp>
      <p:sp>
        <p:nvSpPr>
          <p:cNvPr id="12" name="Oval 12"/>
          <p:cNvSpPr>
            <a:spLocks noChangeArrowheads="1"/>
          </p:cNvSpPr>
          <p:nvPr/>
        </p:nvSpPr>
        <p:spPr bwMode="auto">
          <a:xfrm>
            <a:off x="3429000" y="5791200"/>
            <a:ext cx="685800" cy="6858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anchor="ctr" anchorCtr="1"/>
          <a:lstStyle/>
          <a:p>
            <a:r>
              <a:rPr lang="en-US" i="1" dirty="0" smtClean="0">
                <a:solidFill>
                  <a:schemeClr val="bg2"/>
                </a:solidFill>
              </a:rPr>
              <a:t>n</a:t>
            </a:r>
            <a:r>
              <a:rPr lang="en-US" i="1" baseline="-25000" dirty="0" smtClean="0">
                <a:solidFill>
                  <a:schemeClr val="bg2"/>
                </a:solidFill>
              </a:rPr>
              <a:t>9</a:t>
            </a:r>
            <a:endParaRPr lang="en-US" i="1" baseline="-25000" dirty="0">
              <a:solidFill>
                <a:schemeClr val="bg2"/>
              </a:solidFill>
            </a:endParaRPr>
          </a:p>
        </p:txBody>
      </p:sp>
      <p:sp>
        <p:nvSpPr>
          <p:cNvPr id="13" name="Oval 13"/>
          <p:cNvSpPr>
            <a:spLocks noChangeArrowheads="1"/>
          </p:cNvSpPr>
          <p:nvPr/>
        </p:nvSpPr>
        <p:spPr bwMode="auto">
          <a:xfrm>
            <a:off x="5791200" y="4724400"/>
            <a:ext cx="685800" cy="6858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anchor="ctr" anchorCtr="1"/>
          <a:lstStyle/>
          <a:p>
            <a:r>
              <a:rPr lang="en-US" i="1" dirty="0" smtClean="0">
                <a:solidFill>
                  <a:schemeClr val="bg2"/>
                </a:solidFill>
              </a:rPr>
              <a:t>n</a:t>
            </a:r>
            <a:r>
              <a:rPr lang="en-US" i="1" baseline="-25000" dirty="0" smtClean="0">
                <a:solidFill>
                  <a:schemeClr val="bg2"/>
                </a:solidFill>
              </a:rPr>
              <a:t>8</a:t>
            </a:r>
            <a:endParaRPr lang="en-US" i="1" baseline="-25000" dirty="0">
              <a:solidFill>
                <a:schemeClr val="bg2"/>
              </a:solidFill>
            </a:endParaRPr>
          </a:p>
        </p:txBody>
      </p:sp>
      <p:cxnSp>
        <p:nvCxnSpPr>
          <p:cNvPr id="14" name="Straight Arrow Connector 15"/>
          <p:cNvCxnSpPr>
            <a:cxnSpLocks noChangeShapeType="1"/>
            <a:stCxn id="4" idx="3"/>
            <a:endCxn id="5" idx="0"/>
          </p:cNvCxnSpPr>
          <p:nvPr/>
        </p:nvCxnSpPr>
        <p:spPr bwMode="auto">
          <a:xfrm rot="5400000">
            <a:off x="2343151" y="2624137"/>
            <a:ext cx="633412" cy="366713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6"/>
          <p:cNvCxnSpPr>
            <a:cxnSpLocks noChangeShapeType="1"/>
            <a:stCxn id="4" idx="5"/>
            <a:endCxn id="6" idx="1"/>
          </p:cNvCxnSpPr>
          <p:nvPr/>
        </p:nvCxnSpPr>
        <p:spPr bwMode="auto">
          <a:xfrm rot="16200000" flipH="1">
            <a:off x="3214688" y="2605088"/>
            <a:ext cx="657225" cy="428625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9"/>
          <p:cNvCxnSpPr>
            <a:cxnSpLocks noChangeShapeType="1"/>
            <a:stCxn id="4" idx="6"/>
            <a:endCxn id="7" idx="2"/>
          </p:cNvCxnSpPr>
          <p:nvPr/>
        </p:nvCxnSpPr>
        <p:spPr bwMode="auto">
          <a:xfrm>
            <a:off x="3429000" y="2247900"/>
            <a:ext cx="1143000" cy="76200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23"/>
          <p:cNvCxnSpPr>
            <a:cxnSpLocks noChangeShapeType="1"/>
            <a:stCxn id="7" idx="6"/>
            <a:endCxn id="8" idx="2"/>
          </p:cNvCxnSpPr>
          <p:nvPr/>
        </p:nvCxnSpPr>
        <p:spPr bwMode="auto">
          <a:xfrm flipV="1">
            <a:off x="5257800" y="2019300"/>
            <a:ext cx="1066800" cy="304800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26"/>
          <p:cNvCxnSpPr>
            <a:cxnSpLocks noChangeShapeType="1"/>
            <a:stCxn id="13" idx="0"/>
            <a:endCxn id="8" idx="4"/>
          </p:cNvCxnSpPr>
          <p:nvPr/>
        </p:nvCxnSpPr>
        <p:spPr bwMode="auto">
          <a:xfrm rot="5400000" flipH="1" flipV="1">
            <a:off x="5219700" y="3276600"/>
            <a:ext cx="2362200" cy="533400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31"/>
          <p:cNvCxnSpPr>
            <a:cxnSpLocks noChangeShapeType="1"/>
            <a:stCxn id="9" idx="1"/>
            <a:endCxn id="7" idx="5"/>
          </p:cNvCxnSpPr>
          <p:nvPr/>
        </p:nvCxnSpPr>
        <p:spPr bwMode="auto">
          <a:xfrm rot="16200000" flipV="1">
            <a:off x="4891088" y="2833688"/>
            <a:ext cx="809625" cy="276225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34"/>
          <p:cNvCxnSpPr>
            <a:cxnSpLocks noChangeShapeType="1"/>
            <a:stCxn id="7" idx="3"/>
            <a:endCxn id="6" idx="7"/>
          </p:cNvCxnSpPr>
          <p:nvPr/>
        </p:nvCxnSpPr>
        <p:spPr bwMode="auto">
          <a:xfrm rot="5400000">
            <a:off x="4167188" y="2643188"/>
            <a:ext cx="581025" cy="428625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37"/>
          <p:cNvCxnSpPr>
            <a:cxnSpLocks noChangeShapeType="1"/>
            <a:stCxn id="6" idx="6"/>
            <a:endCxn id="9" idx="2"/>
          </p:cNvCxnSpPr>
          <p:nvPr/>
        </p:nvCxnSpPr>
        <p:spPr bwMode="auto">
          <a:xfrm>
            <a:off x="4343400" y="3390900"/>
            <a:ext cx="990600" cy="228600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40"/>
          <p:cNvCxnSpPr>
            <a:cxnSpLocks noChangeShapeType="1"/>
            <a:stCxn id="5" idx="4"/>
            <a:endCxn id="11" idx="0"/>
          </p:cNvCxnSpPr>
          <p:nvPr/>
        </p:nvCxnSpPr>
        <p:spPr bwMode="auto">
          <a:xfrm rot="16200000" flipH="1">
            <a:off x="2286000" y="4000500"/>
            <a:ext cx="762000" cy="381000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43"/>
          <p:cNvCxnSpPr>
            <a:cxnSpLocks noChangeShapeType="1"/>
            <a:stCxn id="6" idx="3"/>
            <a:endCxn id="11" idx="7"/>
          </p:cNvCxnSpPr>
          <p:nvPr/>
        </p:nvCxnSpPr>
        <p:spPr bwMode="auto">
          <a:xfrm rot="5400000">
            <a:off x="2909888" y="3824288"/>
            <a:ext cx="1038225" cy="657225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46"/>
          <p:cNvCxnSpPr>
            <a:cxnSpLocks noChangeShapeType="1"/>
            <a:stCxn id="6" idx="4"/>
            <a:endCxn id="10" idx="0"/>
          </p:cNvCxnSpPr>
          <p:nvPr/>
        </p:nvCxnSpPr>
        <p:spPr bwMode="auto">
          <a:xfrm rot="16200000" flipH="1">
            <a:off x="3810000" y="3924300"/>
            <a:ext cx="533400" cy="152400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50"/>
          <p:cNvCxnSpPr>
            <a:cxnSpLocks noChangeShapeType="1"/>
            <a:stCxn id="10" idx="7"/>
            <a:endCxn id="9" idx="3"/>
          </p:cNvCxnSpPr>
          <p:nvPr/>
        </p:nvCxnSpPr>
        <p:spPr bwMode="auto">
          <a:xfrm rot="5400000" flipH="1" flipV="1">
            <a:off x="4662488" y="3595688"/>
            <a:ext cx="504825" cy="1038225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53"/>
          <p:cNvCxnSpPr>
            <a:cxnSpLocks noChangeShapeType="1"/>
            <a:stCxn id="11" idx="5"/>
            <a:endCxn id="12" idx="1"/>
          </p:cNvCxnSpPr>
          <p:nvPr/>
        </p:nvCxnSpPr>
        <p:spPr bwMode="auto">
          <a:xfrm rot="16200000" flipH="1">
            <a:off x="2947988" y="5310188"/>
            <a:ext cx="733425" cy="428625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56"/>
          <p:cNvCxnSpPr>
            <a:cxnSpLocks noChangeShapeType="1"/>
            <a:stCxn id="10" idx="3"/>
            <a:endCxn id="12" idx="0"/>
          </p:cNvCxnSpPr>
          <p:nvPr/>
        </p:nvCxnSpPr>
        <p:spPr bwMode="auto">
          <a:xfrm rot="5400000">
            <a:off x="3371851" y="5252617"/>
            <a:ext cx="938633" cy="138533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59"/>
          <p:cNvCxnSpPr>
            <a:cxnSpLocks noChangeShapeType="1"/>
            <a:stCxn id="12" idx="7"/>
            <a:endCxn id="10" idx="4"/>
          </p:cNvCxnSpPr>
          <p:nvPr/>
        </p:nvCxnSpPr>
        <p:spPr bwMode="auto">
          <a:xfrm rot="5400000" flipH="1" flipV="1">
            <a:off x="3614737" y="5353051"/>
            <a:ext cx="938213" cy="138112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62"/>
          <p:cNvCxnSpPr>
            <a:cxnSpLocks noChangeShapeType="1"/>
            <a:stCxn id="10" idx="6"/>
            <a:endCxn id="13" idx="2"/>
          </p:cNvCxnSpPr>
          <p:nvPr/>
        </p:nvCxnSpPr>
        <p:spPr bwMode="auto">
          <a:xfrm>
            <a:off x="4495800" y="4610100"/>
            <a:ext cx="1295400" cy="457200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0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Visualizing Parallel BFS</a:t>
            </a:r>
          </a:p>
        </p:txBody>
      </p:sp>
    </p:spTree>
    <p:extLst>
      <p:ext uri="{BB962C8B-B14F-4D97-AF65-F5344CB8AC3E}">
        <p14:creationId xmlns:p14="http://schemas.microsoft.com/office/powerpoint/2010/main" val="132771705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From Intuition to Algorithm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14478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Data representation: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1828800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Key: node 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n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Value: 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d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(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distance from start), 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adjacency 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list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  <a:p>
            <a:pPr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Initialization: for all nodes except for start node, 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d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= </a:t>
            </a:r>
            <a:r>
              <a:rPr lang="en-GB" sz="2000" dirty="0">
                <a:solidFill>
                  <a:srgbClr val="0070C0"/>
                </a:solidFill>
                <a:sym typeface="Symbol"/>
              </a:rPr>
              <a:t>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294971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Mapper: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3330714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" lvl="1" algn="ctr"/>
            <a:r>
              <a:rPr lang="en-GB" sz="2000" b="0" dirty="0">
                <a:solidFill>
                  <a:srgbClr val="0070C0"/>
                </a:solidFill>
                <a:latin typeface="Gill Sans" charset="0"/>
                <a:ea typeface="Gill Sans" charset="0"/>
                <a:cs typeface="Gill Sans" charset="0"/>
                <a:sym typeface="Symbol" pitchFamily="18" charset="2"/>
              </a:rPr>
              <a:t></a:t>
            </a:r>
            <a:r>
              <a:rPr lang="en-GB" sz="2000" b="0" i="1" dirty="0">
                <a:solidFill>
                  <a:srgbClr val="0070C0"/>
                </a:solidFill>
                <a:latin typeface="Gill Sans" charset="0"/>
                <a:ea typeface="Gill Sans" charset="0"/>
                <a:cs typeface="Gill Sans" charset="0"/>
              </a:rPr>
              <a:t>m</a:t>
            </a:r>
            <a:r>
              <a:rPr lang="en-GB" sz="2000" b="0" dirty="0">
                <a:solidFill>
                  <a:srgbClr val="0070C0"/>
                </a:solidFill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lang="en-GB" sz="2000" b="0" dirty="0">
                <a:solidFill>
                  <a:srgbClr val="0070C0"/>
                </a:solidFill>
                <a:latin typeface="Gill Sans" charset="0"/>
                <a:ea typeface="Gill Sans" charset="0"/>
                <a:cs typeface="Gill Sans" charset="0"/>
                <a:sym typeface="Symbol" pitchFamily="18" charset="2"/>
              </a:rPr>
              <a:t></a:t>
            </a:r>
            <a:r>
              <a:rPr lang="en-GB" sz="2000" b="0" dirty="0">
                <a:solidFill>
                  <a:srgbClr val="0070C0"/>
                </a:solidFill>
                <a:latin typeface="Gill Sans" charset="0"/>
                <a:ea typeface="Gill Sans" charset="0"/>
                <a:cs typeface="Gill Sans" charset="0"/>
              </a:rPr>
              <a:t> adjacency list: emit (</a:t>
            </a:r>
            <a:r>
              <a:rPr lang="en-GB" sz="2000" b="0" i="1" dirty="0">
                <a:solidFill>
                  <a:srgbClr val="0070C0"/>
                </a:solidFill>
                <a:latin typeface="Gill Sans" charset="0"/>
                <a:ea typeface="Gill Sans" charset="0"/>
                <a:cs typeface="Gill Sans" charset="0"/>
              </a:rPr>
              <a:t>m</a:t>
            </a:r>
            <a:r>
              <a:rPr lang="en-GB" sz="2000" b="0" dirty="0">
                <a:solidFill>
                  <a:srgbClr val="0070C0"/>
                </a:solidFill>
                <a:latin typeface="Gill Sans" charset="0"/>
                <a:ea typeface="Gill Sans" charset="0"/>
                <a:cs typeface="Gill Sans" charset="0"/>
              </a:rPr>
              <a:t>, </a:t>
            </a:r>
            <a:r>
              <a:rPr lang="en-GB" sz="2000" b="0" i="1" dirty="0">
                <a:solidFill>
                  <a:srgbClr val="0070C0"/>
                </a:solidFill>
                <a:latin typeface="Gill Sans" charset="0"/>
                <a:ea typeface="Gill Sans" charset="0"/>
                <a:cs typeface="Gill Sans" charset="0"/>
              </a:rPr>
              <a:t>d</a:t>
            </a:r>
            <a:r>
              <a:rPr lang="en-GB" sz="2000" b="0" dirty="0">
                <a:solidFill>
                  <a:srgbClr val="0070C0"/>
                </a:solidFill>
                <a:latin typeface="Gill Sans" charset="0"/>
                <a:ea typeface="Gill Sans" charset="0"/>
                <a:cs typeface="Gill Sans" charset="0"/>
              </a:rPr>
              <a:t> + 1)</a:t>
            </a:r>
          </a:p>
          <a:p>
            <a:pPr marL="12700" lvl="1" algn="ctr"/>
            <a:r>
              <a:rPr lang="en-GB" sz="2000" b="0" dirty="0">
                <a:solidFill>
                  <a:srgbClr val="0070C0"/>
                </a:solidFill>
                <a:latin typeface="Gill Sans" charset="0"/>
                <a:ea typeface="Gill Sans" charset="0"/>
                <a:cs typeface="Gill Sans" charset="0"/>
              </a:rPr>
              <a:t>Remember to also emit distance to yourself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416891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Sort/Shuffle: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4549914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" lvl="1" algn="ctr"/>
            <a:r>
              <a:rPr lang="en-GB" sz="2000" b="0" dirty="0">
                <a:solidFill>
                  <a:srgbClr val="0070C0"/>
                </a:solidFill>
                <a:latin typeface="Gill Sans" charset="0"/>
                <a:ea typeface="Gill Sans" charset="0"/>
                <a:cs typeface="Gill Sans" charset="0"/>
                <a:sym typeface="Symbol" pitchFamily="18" charset="2"/>
              </a:rPr>
              <a:t>Groups distances by reachable nodes</a:t>
            </a:r>
            <a:endParaRPr lang="en-GB" sz="2000" b="0" dirty="0">
              <a:solidFill>
                <a:srgbClr val="0070C0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0" y="508629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Reducer: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0" y="546729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700" lvl="1" algn="ctr"/>
            <a:r>
              <a:rPr lang="en-GB" sz="2000" b="0" dirty="0">
                <a:solidFill>
                  <a:srgbClr val="0070C0"/>
                </a:solidFill>
                <a:latin typeface="Gill Sans" charset="0"/>
                <a:ea typeface="Gill Sans" charset="0"/>
                <a:cs typeface="Gill Sans" charset="0"/>
                <a:sym typeface="Symbol" pitchFamily="18" charset="2"/>
              </a:rPr>
              <a:t>Selects minimum distance path for each reachable node</a:t>
            </a:r>
          </a:p>
          <a:p>
            <a:pPr marL="12700" lvl="1" algn="ctr"/>
            <a:r>
              <a:rPr lang="en-GB" sz="2000" b="0" dirty="0">
                <a:solidFill>
                  <a:srgbClr val="0070C0"/>
                </a:solidFill>
                <a:latin typeface="Gill Sans" charset="0"/>
                <a:ea typeface="Gill Sans" charset="0"/>
                <a:cs typeface="Gill Sans" charset="0"/>
                <a:sym typeface="Symbol" pitchFamily="18" charset="2"/>
              </a:rPr>
              <a:t>Additional bookkeeping needed to keep track of actual path</a:t>
            </a:r>
            <a:endParaRPr lang="en-GB" sz="2000" b="0" dirty="0">
              <a:solidFill>
                <a:srgbClr val="0070C0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217169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0" y="355931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Preserving graph structure: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0" y="3940314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Problem: Where did the adjacency list go?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Solution: mapper emits (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n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, adjacency list) as well</a:t>
            </a:r>
          </a:p>
        </p:txBody>
      </p:sp>
      <p:sp>
        <p:nvSpPr>
          <p:cNvPr id="4" name="TextBox 3"/>
          <p:cNvSpPr txBox="1"/>
          <p:nvPr/>
        </p:nvSpPr>
        <p:spPr>
          <a:xfrm rot="20517061">
            <a:off x="5655488" y="4767590"/>
            <a:ext cx="26161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 smtClean="0">
                <a:solidFill>
                  <a:srgbClr val="FF0000"/>
                </a:solidFill>
                <a:latin typeface="Gill Sans"/>
                <a:cs typeface="Gill Sans"/>
              </a:rPr>
              <a:t>Ugh! This is ugly!</a:t>
            </a:r>
            <a:endParaRPr lang="en-US" sz="28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Multiple Iterations Needed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226689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Each MapReduce iteration advances the “frontier” by one hop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264789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Subsequent iterations include more 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reachable 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nodes as frontier expands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Multiple iterations are needed to explore entire graph</a:t>
            </a:r>
          </a:p>
        </p:txBody>
      </p:sp>
    </p:spTree>
    <p:extLst>
      <p:ext uri="{BB962C8B-B14F-4D97-AF65-F5344CB8AC3E}">
        <p14:creationId xmlns:p14="http://schemas.microsoft.com/office/powerpoint/2010/main" val="196098824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4" grpId="0"/>
      <p:bldP spid="10" grpId="0"/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mage-Koenigsberg,_Map_by_Merian-Erben_165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355715" y="0"/>
            <a:ext cx="9880715" cy="6875594"/>
          </a:xfrm>
          <a:prstGeom prst="rect">
            <a:avLst/>
          </a:prstGeom>
        </p:spPr>
      </p:pic>
      <p:sp>
        <p:nvSpPr>
          <p:cNvPr id="5" name="TextBox 3"/>
          <p:cNvSpPr txBox="1">
            <a:spLocks noChangeArrowheads="1"/>
          </p:cNvSpPr>
          <p:nvPr/>
        </p:nvSpPr>
        <p:spPr bwMode="auto">
          <a:xfrm>
            <a:off x="0" y="6611938"/>
            <a:ext cx="2743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 </a:t>
            </a:r>
            <a:r>
              <a:rPr lang="en-US" sz="1000" b="0" dirty="0" smtClean="0">
                <a:solidFill>
                  <a:schemeClr val="bg1"/>
                </a:solidFill>
              </a:rPr>
              <a:t>Wikipedia (</a:t>
            </a:r>
            <a:r>
              <a:rPr lang="en-US" sz="1000" b="0" dirty="0" err="1" smtClean="0">
                <a:solidFill>
                  <a:schemeClr val="bg1"/>
                </a:solidFill>
              </a:rPr>
              <a:t>Königsberg</a:t>
            </a:r>
            <a:r>
              <a:rPr lang="en-US" sz="1000" b="0" dirty="0" smtClean="0">
                <a:solidFill>
                  <a:schemeClr val="bg1"/>
                </a:solidFill>
              </a:rPr>
              <a:t>)</a:t>
            </a:r>
            <a:endParaRPr lang="en-US" sz="1000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081517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graphs-bfs.png"/>
          <p:cNvPicPr>
            <a:picLocks noGrp="1" noChangeAspect="1"/>
          </p:cNvPicPr>
          <p:nvPr>
            <p:ph idx="4294967295"/>
          </p:nvPr>
        </p:nvPicPr>
        <p:blipFill>
          <a:blip r:embed="rId2" cstate="print"/>
          <a:stretch>
            <a:fillRect/>
          </a:stretch>
        </p:blipFill>
        <p:spPr>
          <a:xfrm>
            <a:off x="1104900" y="1828800"/>
            <a:ext cx="6934200" cy="3981450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BFS Pseudo-Code</a:t>
            </a:r>
          </a:p>
        </p:txBody>
      </p:sp>
    </p:spTree>
    <p:extLst>
      <p:ext uri="{BB962C8B-B14F-4D97-AF65-F5344CB8AC3E}">
        <p14:creationId xmlns:p14="http://schemas.microsoft.com/office/powerpoint/2010/main" val="42615252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Stopping Criterion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22053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How many iterations are </a:t>
            </a:r>
            <a:r>
              <a:rPr lang="en-US" sz="2400" b="0" kern="0">
                <a:solidFill>
                  <a:srgbClr val="000000"/>
                </a:solidFill>
                <a:latin typeface="Gill Sans"/>
                <a:cs typeface="Gill Sans"/>
              </a:rPr>
              <a:t>needed </a:t>
            </a:r>
            <a:r>
              <a:rPr lang="en-US" sz="2400" b="0" kern="0" smtClean="0">
                <a:solidFill>
                  <a:srgbClr val="000000"/>
                </a:solidFill>
                <a:latin typeface="Gill Sans"/>
                <a:cs typeface="Gill Sans"/>
              </a:rPr>
              <a:t>in parallel BFS?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2998113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Convince yourself: when a node is first “discovered”, </a:t>
            </a:r>
            <a:endParaRPr lang="en-US" sz="2400" b="0" kern="0" dirty="0" smtClean="0">
              <a:solidFill>
                <a:srgbClr val="000000"/>
              </a:solidFill>
              <a:latin typeface="Gill Sans"/>
              <a:cs typeface="Gill Sans"/>
            </a:endParaRPr>
          </a:p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we’ve 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found the shortest path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4064913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What does it have to do with</a:t>
            </a:r>
            <a:b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</a:b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six degrees of separation?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5188803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Practicalities of MapReduce implementation</a:t>
            </a:r>
            <a:r>
              <a:rPr lang="mr-IN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…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11385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(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equal edge 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weight)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32197805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Comparison to Dijkstra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226689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Dijkstra’s algorithm is more efficient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64789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At each step, only pursues edges from minimum-cost path inside frontier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317831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MapReduce explores all paths in parallel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3559314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en-GB" sz="2000" b="0" dirty="0">
                <a:solidFill>
                  <a:srgbClr val="0070C0"/>
                </a:solidFill>
                <a:latin typeface="Gill Sans" charset="0"/>
                <a:ea typeface="Gill Sans" charset="0"/>
                <a:cs typeface="Gill Sans" charset="0"/>
                <a:sym typeface="Symbol" pitchFamily="18" charset="2"/>
              </a:rPr>
              <a:t>Lots of “waste”</a:t>
            </a:r>
          </a:p>
          <a:p>
            <a:pPr lvl="1" algn="ctr"/>
            <a:r>
              <a:rPr lang="en-GB" sz="2000" b="0" dirty="0">
                <a:solidFill>
                  <a:srgbClr val="0070C0"/>
                </a:solidFill>
                <a:latin typeface="Gill Sans" charset="0"/>
                <a:ea typeface="Gill Sans" charset="0"/>
                <a:cs typeface="Gill Sans" charset="0"/>
                <a:sym typeface="Symbol" pitchFamily="18" charset="2"/>
              </a:rPr>
              <a:t>Useful work is only done at the “frontier”</a:t>
            </a:r>
            <a:endParaRPr lang="en-GB" sz="2000" b="0" dirty="0">
              <a:solidFill>
                <a:srgbClr val="0070C0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57867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FF0000"/>
                </a:solidFill>
                <a:latin typeface="Gill Sans"/>
                <a:cs typeface="Gill Sans"/>
              </a:rPr>
              <a:t>Why can’t we do better using MapReduce?</a:t>
            </a:r>
          </a:p>
        </p:txBody>
      </p:sp>
    </p:spTree>
    <p:extLst>
      <p:ext uri="{BB962C8B-B14F-4D97-AF65-F5344CB8AC3E}">
        <p14:creationId xmlns:p14="http://schemas.microsoft.com/office/powerpoint/2010/main" val="162700618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Single Source: Weighted Edges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226689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Now add positive weights to the edges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64789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Simple change: add weight w for each edge in adjacency list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317831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Simple change: add weight </a:t>
            </a:r>
            <a:r>
              <a:rPr lang="en-US" sz="2400" b="0" i="1" kern="0" dirty="0">
                <a:solidFill>
                  <a:srgbClr val="000000"/>
                </a:solidFill>
                <a:latin typeface="Gill Sans"/>
                <a:cs typeface="Gill Sans"/>
              </a:rPr>
              <a:t>w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 for each edge in adjacency list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3559314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algn="ctr"/>
            <a:r>
              <a:rPr lang="en-GB" sz="2000" b="0" dirty="0">
                <a:solidFill>
                  <a:srgbClr val="0070C0"/>
                </a:solidFill>
                <a:latin typeface="Gill Sans" charset="0"/>
                <a:ea typeface="Gill Sans" charset="0"/>
                <a:cs typeface="Gill Sans" charset="0"/>
              </a:rPr>
              <a:t>In mapper, emit (</a:t>
            </a:r>
            <a:r>
              <a:rPr lang="en-GB" sz="2000" b="0" i="1" dirty="0">
                <a:solidFill>
                  <a:srgbClr val="0070C0"/>
                </a:solidFill>
                <a:latin typeface="Gill Sans" charset="0"/>
                <a:ea typeface="Gill Sans" charset="0"/>
                <a:cs typeface="Gill Sans" charset="0"/>
              </a:rPr>
              <a:t>m</a:t>
            </a:r>
            <a:r>
              <a:rPr lang="en-GB" sz="2000" b="0" dirty="0">
                <a:solidFill>
                  <a:srgbClr val="0070C0"/>
                </a:solidFill>
                <a:latin typeface="Gill Sans" charset="0"/>
                <a:ea typeface="Gill Sans" charset="0"/>
                <a:cs typeface="Gill Sans" charset="0"/>
              </a:rPr>
              <a:t>, </a:t>
            </a:r>
            <a:r>
              <a:rPr lang="en-GB" sz="2000" b="0" i="1" dirty="0">
                <a:solidFill>
                  <a:srgbClr val="0070C0"/>
                </a:solidFill>
                <a:latin typeface="Gill Sans" charset="0"/>
                <a:ea typeface="Gill Sans" charset="0"/>
                <a:cs typeface="Gill Sans" charset="0"/>
              </a:rPr>
              <a:t>d </a:t>
            </a:r>
            <a:r>
              <a:rPr lang="en-GB" sz="2000" b="0" dirty="0">
                <a:solidFill>
                  <a:srgbClr val="0070C0"/>
                </a:solidFill>
                <a:latin typeface="Gill Sans" charset="0"/>
                <a:ea typeface="Gill Sans" charset="0"/>
                <a:cs typeface="Gill Sans" charset="0"/>
              </a:rPr>
              <a:t>+ </a:t>
            </a:r>
            <a:r>
              <a:rPr lang="en-GB" sz="2000" b="0" i="1" dirty="0" err="1">
                <a:solidFill>
                  <a:srgbClr val="0070C0"/>
                </a:solidFill>
                <a:latin typeface="Gill Sans" charset="0"/>
                <a:ea typeface="Gill Sans" charset="0"/>
                <a:cs typeface="Gill Sans" charset="0"/>
              </a:rPr>
              <a:t>w</a:t>
            </a:r>
            <a:r>
              <a:rPr lang="en-GB" sz="2000" b="0" i="1" baseline="-25000" dirty="0" err="1">
                <a:solidFill>
                  <a:srgbClr val="0070C0"/>
                </a:solidFill>
                <a:latin typeface="Gill Sans" charset="0"/>
                <a:ea typeface="Gill Sans" charset="0"/>
                <a:cs typeface="Gill Sans" charset="0"/>
              </a:rPr>
              <a:t>p</a:t>
            </a:r>
            <a:r>
              <a:rPr lang="en-GB" sz="2000" b="0" dirty="0">
                <a:solidFill>
                  <a:srgbClr val="0070C0"/>
                </a:solidFill>
                <a:latin typeface="Gill Sans" charset="0"/>
                <a:ea typeface="Gill Sans" charset="0"/>
                <a:cs typeface="Gill Sans" charset="0"/>
              </a:rPr>
              <a:t>) instead of (</a:t>
            </a:r>
            <a:r>
              <a:rPr lang="en-GB" sz="2000" b="0" i="1" dirty="0">
                <a:solidFill>
                  <a:srgbClr val="0070C0"/>
                </a:solidFill>
                <a:latin typeface="Gill Sans" charset="0"/>
                <a:ea typeface="Gill Sans" charset="0"/>
                <a:cs typeface="Gill Sans" charset="0"/>
              </a:rPr>
              <a:t>m</a:t>
            </a:r>
            <a:r>
              <a:rPr lang="en-GB" sz="2000" b="0" dirty="0">
                <a:solidFill>
                  <a:srgbClr val="0070C0"/>
                </a:solidFill>
                <a:latin typeface="Gill Sans" charset="0"/>
                <a:ea typeface="Gill Sans" charset="0"/>
                <a:cs typeface="Gill Sans" charset="0"/>
              </a:rPr>
              <a:t>, </a:t>
            </a:r>
            <a:r>
              <a:rPr lang="en-GB" sz="2000" b="0" i="1" dirty="0">
                <a:solidFill>
                  <a:srgbClr val="0070C0"/>
                </a:solidFill>
                <a:latin typeface="Gill Sans" charset="0"/>
                <a:ea typeface="Gill Sans" charset="0"/>
                <a:cs typeface="Gill Sans" charset="0"/>
              </a:rPr>
              <a:t>d</a:t>
            </a:r>
            <a:r>
              <a:rPr lang="en-GB" sz="2000" b="0" dirty="0">
                <a:solidFill>
                  <a:srgbClr val="0070C0"/>
                </a:solidFill>
                <a:latin typeface="Gill Sans" charset="0"/>
                <a:ea typeface="Gill Sans" charset="0"/>
                <a:cs typeface="Gill Sans" charset="0"/>
              </a:rPr>
              <a:t> + 1) for each node </a:t>
            </a:r>
            <a:r>
              <a:rPr lang="en-GB" sz="2000" b="0" i="1" dirty="0">
                <a:solidFill>
                  <a:srgbClr val="0070C0"/>
                </a:solidFill>
                <a:latin typeface="Gill Sans" charset="0"/>
                <a:ea typeface="Gill Sans" charset="0"/>
                <a:cs typeface="Gill Sans" charset="0"/>
              </a:rPr>
              <a:t>m</a:t>
            </a:r>
            <a:endParaRPr lang="en-GB" sz="2000" b="0" dirty="0">
              <a:solidFill>
                <a:srgbClr val="0070C0"/>
              </a:solidFill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57867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FF0000"/>
                </a:solidFill>
                <a:latin typeface="Gill Sans"/>
                <a:cs typeface="Gill Sans"/>
              </a:rPr>
              <a:t>That’s it?</a:t>
            </a:r>
          </a:p>
        </p:txBody>
      </p:sp>
    </p:spTree>
    <p:extLst>
      <p:ext uri="{BB962C8B-B14F-4D97-AF65-F5344CB8AC3E}">
        <p14:creationId xmlns:p14="http://schemas.microsoft.com/office/powerpoint/2010/main" val="174317038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 rot="20517061">
            <a:off x="5752277" y="4287094"/>
            <a:ext cx="13917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Not true!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22053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How many iterations are needed in </a:t>
            </a:r>
            <a:r>
              <a:rPr lang="en-US" sz="2400" b="0" kern="0">
                <a:solidFill>
                  <a:srgbClr val="000000"/>
                </a:solidFill>
                <a:latin typeface="Gill Sans"/>
                <a:cs typeface="Gill Sans"/>
              </a:rPr>
              <a:t>parallel </a:t>
            </a:r>
            <a:r>
              <a:rPr lang="en-US" sz="2400" b="0" kern="0" smtClean="0">
                <a:solidFill>
                  <a:srgbClr val="000000"/>
                </a:solidFill>
                <a:latin typeface="Gill Sans"/>
                <a:cs typeface="Gill Sans"/>
              </a:rPr>
              <a:t>BFS?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2614389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Local computations 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at each 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node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Propagating 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results: 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“traversing” the graph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Stopping Criterion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3634278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Convince yourself: when a node is first “discovered”, </a:t>
            </a:r>
            <a:endParaRPr lang="en-US" sz="2400" b="0" kern="0" dirty="0" smtClean="0">
              <a:solidFill>
                <a:srgbClr val="000000"/>
              </a:solidFill>
              <a:latin typeface="Gill Sans"/>
              <a:cs typeface="Gill Sans"/>
            </a:endParaRPr>
          </a:p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we’ve 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found the shortest path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11385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(positive edge 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weight)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79856987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8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Arc 44"/>
          <p:cNvSpPr/>
          <p:nvPr/>
        </p:nvSpPr>
        <p:spPr>
          <a:xfrm rot="1144159">
            <a:off x="-281879" y="2689921"/>
            <a:ext cx="2971800" cy="2971800"/>
          </a:xfrm>
          <a:prstGeom prst="arc">
            <a:avLst/>
          </a:prstGeom>
          <a:noFill/>
          <a:ln w="25400" cap="flat" cmpd="sng" algn="ctr">
            <a:solidFill>
              <a:sysClr val="windowText" lastClr="000000"/>
            </a:solidFill>
            <a:prstDash val="lgDash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46" name="Straight Arrow Connector 77"/>
          <p:cNvCxnSpPr>
            <a:cxnSpLocks noChangeShapeType="1"/>
            <a:endCxn id="53" idx="2"/>
          </p:cNvCxnSpPr>
          <p:nvPr/>
        </p:nvCxnSpPr>
        <p:spPr bwMode="auto">
          <a:xfrm>
            <a:off x="1066800" y="3886200"/>
            <a:ext cx="990600" cy="120521"/>
          </a:xfrm>
          <a:prstGeom prst="straightConnector1">
            <a:avLst/>
          </a:prstGeom>
          <a:noFill/>
          <a:ln w="9525" algn="ctr">
            <a:solidFill>
              <a:sysClr val="windowText" lastClr="000000"/>
            </a:solidFill>
            <a:prstDash val="dash"/>
            <a:round/>
            <a:headEnd/>
            <a:tailEnd type="arrow" w="med" len="med"/>
          </a:ln>
        </p:spPr>
      </p:cxnSp>
      <p:cxnSp>
        <p:nvCxnSpPr>
          <p:cNvPr id="47" name="Straight Arrow Connector 77"/>
          <p:cNvCxnSpPr>
            <a:cxnSpLocks noChangeShapeType="1"/>
          </p:cNvCxnSpPr>
          <p:nvPr/>
        </p:nvCxnSpPr>
        <p:spPr bwMode="auto">
          <a:xfrm flipV="1">
            <a:off x="2362200" y="3962400"/>
            <a:ext cx="914400" cy="76200"/>
          </a:xfrm>
          <a:prstGeom prst="straightConnector1">
            <a:avLst/>
          </a:prstGeom>
          <a:noFill/>
          <a:ln w="9525" algn="ctr">
            <a:solidFill>
              <a:sysClr val="windowText" lastClr="000000"/>
            </a:solidFill>
            <a:prstDash val="dash"/>
            <a:round/>
            <a:headEnd/>
            <a:tailEnd type="arrow" w="med" len="med"/>
          </a:ln>
        </p:spPr>
      </p:cxnSp>
      <p:cxnSp>
        <p:nvCxnSpPr>
          <p:cNvPr id="48" name="Straight Arrow Connector 77"/>
          <p:cNvCxnSpPr>
            <a:cxnSpLocks noChangeShapeType="1"/>
            <a:endCxn id="52" idx="5"/>
          </p:cNvCxnSpPr>
          <p:nvPr/>
        </p:nvCxnSpPr>
        <p:spPr bwMode="auto">
          <a:xfrm rot="10800000">
            <a:off x="2609382" y="3447582"/>
            <a:ext cx="743418" cy="362418"/>
          </a:xfrm>
          <a:prstGeom prst="straightConnector1">
            <a:avLst/>
          </a:prstGeom>
          <a:noFill/>
          <a:ln w="9525" algn="ctr">
            <a:solidFill>
              <a:sysClr val="windowText" lastClr="000000"/>
            </a:solidFill>
            <a:prstDash val="dash"/>
            <a:round/>
            <a:headEnd/>
            <a:tailEnd type="arrow" w="med" len="med"/>
          </a:ln>
        </p:spPr>
      </p:cxnSp>
      <p:cxnSp>
        <p:nvCxnSpPr>
          <p:cNvPr id="49" name="Straight Arrow Connector 77"/>
          <p:cNvCxnSpPr>
            <a:cxnSpLocks noChangeShapeType="1"/>
          </p:cNvCxnSpPr>
          <p:nvPr/>
        </p:nvCxnSpPr>
        <p:spPr bwMode="auto">
          <a:xfrm rot="5400000" flipH="1" flipV="1">
            <a:off x="2171701" y="3619502"/>
            <a:ext cx="380998" cy="152399"/>
          </a:xfrm>
          <a:prstGeom prst="straightConnector1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 type="arrow" w="med" len="med"/>
          </a:ln>
        </p:spPr>
      </p:cxnSp>
      <p:sp>
        <p:nvSpPr>
          <p:cNvPr id="50" name="Oval 49"/>
          <p:cNvSpPr/>
          <p:nvPr/>
        </p:nvSpPr>
        <p:spPr bwMode="auto">
          <a:xfrm>
            <a:off x="838200" y="3657600"/>
            <a:ext cx="393441" cy="393441"/>
          </a:xfrm>
          <a:prstGeom prst="ellipse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25400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none" lIns="0" tIns="0" rIns="0" bIns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685800" y="3914001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</a:t>
            </a:r>
            <a:endParaRPr lang="en-US" sz="12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2" name="Oval 51"/>
          <p:cNvSpPr/>
          <p:nvPr/>
        </p:nvSpPr>
        <p:spPr bwMode="auto">
          <a:xfrm>
            <a:off x="2273559" y="3111759"/>
            <a:ext cx="393441" cy="393441"/>
          </a:xfrm>
          <a:prstGeom prst="ellipse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none" lIns="0" tIns="0" rIns="0" bIns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53" name="Oval 52"/>
          <p:cNvSpPr/>
          <p:nvPr/>
        </p:nvSpPr>
        <p:spPr bwMode="auto">
          <a:xfrm>
            <a:off x="2057400" y="3810000"/>
            <a:ext cx="393441" cy="393441"/>
          </a:xfrm>
          <a:prstGeom prst="ellipse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none" lIns="0" tIns="0" rIns="0" bIns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54" name="Oval 53"/>
          <p:cNvSpPr/>
          <p:nvPr/>
        </p:nvSpPr>
        <p:spPr bwMode="auto">
          <a:xfrm>
            <a:off x="3276600" y="3721359"/>
            <a:ext cx="393441" cy="393441"/>
          </a:xfrm>
          <a:prstGeom prst="ellipse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none" lIns="0" tIns="0" rIns="0" bIns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2168774" y="4191000"/>
            <a:ext cx="2792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</a:t>
            </a:r>
            <a:endParaRPr lang="en-US" sz="12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3454556" y="4066401"/>
            <a:ext cx="2792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q</a:t>
            </a:r>
            <a:endParaRPr lang="en-US" sz="12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2042022" y="3228201"/>
            <a:ext cx="2439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r</a:t>
            </a:r>
            <a:endParaRPr lang="en-US" sz="12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1981200" y="2694801"/>
            <a:ext cx="12602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search frontier</a:t>
            </a:r>
            <a:endParaRPr lang="en-US" sz="12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131" name="Group 130"/>
          <p:cNvGrpSpPr/>
          <p:nvPr/>
        </p:nvGrpSpPr>
        <p:grpSpPr>
          <a:xfrm>
            <a:off x="4997048" y="2514600"/>
            <a:ext cx="3537352" cy="2423040"/>
            <a:chOff x="4997048" y="2514600"/>
            <a:chExt cx="3537352" cy="2423040"/>
          </a:xfrm>
        </p:grpSpPr>
        <p:cxnSp>
          <p:nvCxnSpPr>
            <p:cNvPr id="95" name="Straight Arrow Connector 77"/>
            <p:cNvCxnSpPr>
              <a:cxnSpLocks noChangeShapeType="1"/>
            </p:cNvCxnSpPr>
            <p:nvPr/>
          </p:nvCxnSpPr>
          <p:spPr bwMode="auto">
            <a:xfrm>
              <a:off x="6858000" y="2755641"/>
              <a:ext cx="533400" cy="76200"/>
            </a:xfrm>
            <a:prstGeom prst="straightConnector1">
              <a:avLst/>
            </a:prstGeom>
            <a:noFill/>
            <a:ln w="9525" algn="ctr">
              <a:solidFill>
                <a:sysClr val="windowText" lastClr="000000"/>
              </a:solidFill>
              <a:round/>
              <a:headEnd/>
              <a:tailEnd type="arrow" w="med" len="med"/>
            </a:ln>
          </p:spPr>
        </p:cxnSp>
        <p:cxnSp>
          <p:nvCxnSpPr>
            <p:cNvPr id="96" name="Straight Arrow Connector 77"/>
            <p:cNvCxnSpPr>
              <a:cxnSpLocks noChangeShapeType="1"/>
            </p:cNvCxnSpPr>
            <p:nvPr/>
          </p:nvCxnSpPr>
          <p:spPr bwMode="auto">
            <a:xfrm>
              <a:off x="7696200" y="2908041"/>
              <a:ext cx="457200" cy="228600"/>
            </a:xfrm>
            <a:prstGeom prst="straightConnector1">
              <a:avLst/>
            </a:prstGeom>
            <a:noFill/>
            <a:ln w="9525" algn="ctr">
              <a:solidFill>
                <a:sysClr val="windowText" lastClr="000000"/>
              </a:solidFill>
              <a:round/>
              <a:headEnd/>
              <a:tailEnd type="arrow" w="med" len="med"/>
            </a:ln>
          </p:spPr>
        </p:cxnSp>
        <p:cxnSp>
          <p:nvCxnSpPr>
            <p:cNvPr id="97" name="Straight Arrow Connector 77"/>
            <p:cNvCxnSpPr>
              <a:cxnSpLocks noChangeShapeType="1"/>
            </p:cNvCxnSpPr>
            <p:nvPr/>
          </p:nvCxnSpPr>
          <p:spPr bwMode="auto">
            <a:xfrm rot="5400000" flipH="1" flipV="1">
              <a:off x="6248400" y="2831841"/>
              <a:ext cx="304800" cy="304800"/>
            </a:xfrm>
            <a:prstGeom prst="straightConnector1">
              <a:avLst/>
            </a:prstGeom>
            <a:noFill/>
            <a:ln w="9525" algn="ctr">
              <a:solidFill>
                <a:sysClr val="windowText" lastClr="000000"/>
              </a:solidFill>
              <a:round/>
              <a:headEnd/>
              <a:tailEnd type="arrow" w="med" len="med"/>
            </a:ln>
          </p:spPr>
        </p:cxnSp>
        <p:cxnSp>
          <p:nvCxnSpPr>
            <p:cNvPr id="98" name="Straight Arrow Connector 77"/>
            <p:cNvCxnSpPr>
              <a:cxnSpLocks noChangeShapeType="1"/>
            </p:cNvCxnSpPr>
            <p:nvPr/>
          </p:nvCxnSpPr>
          <p:spPr bwMode="auto">
            <a:xfrm rot="10800000">
              <a:off x="6337042" y="3320921"/>
              <a:ext cx="444758" cy="272921"/>
            </a:xfrm>
            <a:prstGeom prst="straightConnector1">
              <a:avLst/>
            </a:prstGeom>
            <a:noFill/>
            <a:ln w="9525" algn="ctr">
              <a:solidFill>
                <a:sysClr val="windowText" lastClr="000000"/>
              </a:solidFill>
              <a:round/>
              <a:headEnd/>
              <a:tailEnd type="arrow" w="med" len="med"/>
            </a:ln>
          </p:spPr>
        </p:cxnSp>
        <p:cxnSp>
          <p:nvCxnSpPr>
            <p:cNvPr id="99" name="Straight Arrow Connector 77"/>
            <p:cNvCxnSpPr>
              <a:cxnSpLocks noChangeShapeType="1"/>
            </p:cNvCxnSpPr>
            <p:nvPr/>
          </p:nvCxnSpPr>
          <p:spPr bwMode="auto">
            <a:xfrm rot="16200000" flipV="1">
              <a:off x="6920902" y="3885344"/>
              <a:ext cx="426177" cy="210018"/>
            </a:xfrm>
            <a:prstGeom prst="straightConnector1">
              <a:avLst/>
            </a:prstGeom>
            <a:noFill/>
            <a:ln w="9525" algn="ctr">
              <a:solidFill>
                <a:sysClr val="windowText" lastClr="000000"/>
              </a:solidFill>
              <a:round/>
              <a:headEnd/>
              <a:tailEnd type="arrow" w="med" len="med"/>
            </a:ln>
          </p:spPr>
        </p:cxnSp>
        <p:cxnSp>
          <p:nvCxnSpPr>
            <p:cNvPr id="100" name="Straight Arrow Connector 77"/>
            <p:cNvCxnSpPr>
              <a:cxnSpLocks noChangeShapeType="1"/>
            </p:cNvCxnSpPr>
            <p:nvPr/>
          </p:nvCxnSpPr>
          <p:spPr bwMode="auto">
            <a:xfrm flipV="1">
              <a:off x="6705600" y="4432041"/>
              <a:ext cx="457200" cy="139959"/>
            </a:xfrm>
            <a:prstGeom prst="straightConnector1">
              <a:avLst/>
            </a:prstGeom>
            <a:noFill/>
            <a:ln w="9525" algn="ctr">
              <a:solidFill>
                <a:sysClr val="windowText" lastClr="000000"/>
              </a:solidFill>
              <a:round/>
              <a:headEnd/>
              <a:tailEnd type="arrow" w="med" len="med"/>
            </a:ln>
          </p:spPr>
        </p:cxnSp>
        <p:sp>
          <p:nvSpPr>
            <p:cNvPr id="101" name="Oval 100"/>
            <p:cNvSpPr/>
            <p:nvPr/>
          </p:nvSpPr>
          <p:spPr bwMode="auto">
            <a:xfrm>
              <a:off x="5257800" y="3429000"/>
              <a:ext cx="393441" cy="393441"/>
            </a:xfrm>
            <a:prstGeom prst="ellipse">
              <a:avLst/>
            </a:prstGeom>
            <a:gradFill rotWithShape="1">
              <a:gsLst>
                <a:gs pos="0">
                  <a:sysClr val="windowText" lastClr="000000">
                    <a:tint val="50000"/>
                    <a:satMod val="300000"/>
                  </a:sysClr>
                </a:gs>
                <a:gs pos="35000">
                  <a:sysClr val="windowText" lastClr="000000">
                    <a:tint val="37000"/>
                    <a:satMod val="300000"/>
                  </a:sysClr>
                </a:gs>
                <a:gs pos="100000">
                  <a:sysClr val="windowText" lastClr="000000">
                    <a:tint val="15000"/>
                    <a:satMod val="350000"/>
                  </a:sysClr>
                </a:gs>
              </a:gsLst>
              <a:lin ang="16200000" scaled="1"/>
            </a:gradFill>
            <a:ln w="25400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none" lIns="0" tIns="0" rIns="0" bIns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cxnSp>
          <p:nvCxnSpPr>
            <p:cNvPr id="102" name="Straight Arrow Connector 77"/>
            <p:cNvCxnSpPr>
              <a:cxnSpLocks noChangeShapeType="1"/>
            </p:cNvCxnSpPr>
            <p:nvPr/>
          </p:nvCxnSpPr>
          <p:spPr bwMode="auto">
            <a:xfrm rot="16200000" flipH="1">
              <a:off x="5486400" y="3898641"/>
              <a:ext cx="304800" cy="152400"/>
            </a:xfrm>
            <a:prstGeom prst="straightConnector1">
              <a:avLst/>
            </a:prstGeom>
            <a:noFill/>
            <a:ln w="9525" algn="ctr">
              <a:solidFill>
                <a:sysClr val="windowText" lastClr="000000"/>
              </a:solidFill>
              <a:round/>
              <a:headEnd/>
              <a:tailEnd type="arrow" w="med" len="med"/>
            </a:ln>
          </p:spPr>
        </p:cxnSp>
        <p:sp>
          <p:nvSpPr>
            <p:cNvPr id="103" name="TextBox 102"/>
            <p:cNvSpPr txBox="1">
              <a:spLocks noChangeArrowheads="1"/>
            </p:cNvSpPr>
            <p:nvPr/>
          </p:nvSpPr>
          <p:spPr bwMode="auto">
            <a:xfrm>
              <a:off x="5562600" y="3212841"/>
              <a:ext cx="341760" cy="2616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100" b="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10</a:t>
              </a:r>
            </a:p>
          </p:txBody>
        </p:sp>
        <p:sp>
          <p:nvSpPr>
            <p:cNvPr id="104" name="TextBox 103"/>
            <p:cNvSpPr txBox="1"/>
            <p:nvPr/>
          </p:nvSpPr>
          <p:spPr>
            <a:xfrm>
              <a:off x="4997048" y="3621642"/>
              <a:ext cx="33695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i="1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n</a:t>
              </a:r>
              <a:r>
                <a:rPr lang="en-US" sz="1200" b="1" i="1" baseline="-25000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1</a:t>
              </a:r>
              <a:endParaRPr lang="en-US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5" name="Oval 104"/>
            <p:cNvSpPr/>
            <p:nvPr/>
          </p:nvSpPr>
          <p:spPr bwMode="auto">
            <a:xfrm>
              <a:off x="5638800" y="4114800"/>
              <a:ext cx="393441" cy="393441"/>
            </a:xfrm>
            <a:prstGeom prst="ellipse">
              <a:avLst/>
            </a:prstGeom>
            <a:gradFill rotWithShape="1">
              <a:gsLst>
                <a:gs pos="0">
                  <a:sysClr val="windowText" lastClr="000000">
                    <a:tint val="50000"/>
                    <a:satMod val="300000"/>
                  </a:sysClr>
                </a:gs>
                <a:gs pos="35000">
                  <a:sysClr val="windowText" lastClr="000000">
                    <a:tint val="37000"/>
                    <a:satMod val="300000"/>
                  </a:sysClr>
                </a:gs>
                <a:gs pos="100000">
                  <a:sysClr val="windowText" lastClr="000000">
                    <a:tint val="15000"/>
                    <a:satMod val="350000"/>
                  </a:sysClr>
                </a:gs>
              </a:gsLst>
              <a:lin ang="16200000" scaled="1"/>
            </a:gradFill>
            <a:ln w="9525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none" lIns="0" tIns="0" rIns="0" bIns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06" name="Oval 105"/>
            <p:cNvSpPr/>
            <p:nvPr/>
          </p:nvSpPr>
          <p:spPr bwMode="auto">
            <a:xfrm>
              <a:off x="5943600" y="3048000"/>
              <a:ext cx="393441" cy="393441"/>
            </a:xfrm>
            <a:prstGeom prst="ellipse">
              <a:avLst/>
            </a:prstGeom>
            <a:gradFill rotWithShape="1">
              <a:gsLst>
                <a:gs pos="0">
                  <a:sysClr val="windowText" lastClr="000000">
                    <a:tint val="50000"/>
                    <a:satMod val="300000"/>
                  </a:sysClr>
                </a:gs>
                <a:gs pos="35000">
                  <a:sysClr val="windowText" lastClr="000000">
                    <a:tint val="37000"/>
                    <a:satMod val="300000"/>
                  </a:sysClr>
                </a:gs>
                <a:gs pos="100000">
                  <a:sysClr val="windowText" lastClr="000000">
                    <a:tint val="15000"/>
                    <a:satMod val="350000"/>
                  </a:sysClr>
                </a:gs>
              </a:gsLst>
              <a:lin ang="16200000" scaled="1"/>
            </a:gradFill>
            <a:ln w="9525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none" lIns="0" tIns="0" rIns="0" bIns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07" name="Oval 106"/>
            <p:cNvSpPr/>
            <p:nvPr/>
          </p:nvSpPr>
          <p:spPr bwMode="auto">
            <a:xfrm>
              <a:off x="6324600" y="4419600"/>
              <a:ext cx="393441" cy="393441"/>
            </a:xfrm>
            <a:prstGeom prst="ellipse">
              <a:avLst/>
            </a:prstGeom>
            <a:gradFill rotWithShape="1">
              <a:gsLst>
                <a:gs pos="0">
                  <a:sysClr val="windowText" lastClr="000000">
                    <a:tint val="50000"/>
                    <a:satMod val="300000"/>
                  </a:sysClr>
                </a:gs>
                <a:gs pos="35000">
                  <a:sysClr val="windowText" lastClr="000000">
                    <a:tint val="37000"/>
                    <a:satMod val="300000"/>
                  </a:sysClr>
                </a:gs>
                <a:gs pos="100000">
                  <a:sysClr val="windowText" lastClr="000000">
                    <a:tint val="15000"/>
                    <a:satMod val="350000"/>
                  </a:sysClr>
                </a:gs>
              </a:gsLst>
              <a:lin ang="16200000" scaled="1"/>
            </a:gradFill>
            <a:ln w="9525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none" lIns="0" tIns="0" rIns="0" bIns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08" name="Oval 107"/>
            <p:cNvSpPr/>
            <p:nvPr/>
          </p:nvSpPr>
          <p:spPr bwMode="auto">
            <a:xfrm>
              <a:off x="7150359" y="4127241"/>
              <a:ext cx="393441" cy="393441"/>
            </a:xfrm>
            <a:prstGeom prst="ellipse">
              <a:avLst/>
            </a:prstGeom>
            <a:gradFill rotWithShape="1">
              <a:gsLst>
                <a:gs pos="0">
                  <a:sysClr val="windowText" lastClr="000000">
                    <a:tint val="50000"/>
                    <a:satMod val="300000"/>
                  </a:sysClr>
                </a:gs>
                <a:gs pos="35000">
                  <a:sysClr val="windowText" lastClr="000000">
                    <a:tint val="37000"/>
                    <a:satMod val="300000"/>
                  </a:sysClr>
                </a:gs>
                <a:gs pos="100000">
                  <a:sysClr val="windowText" lastClr="000000">
                    <a:tint val="15000"/>
                    <a:satMod val="350000"/>
                  </a:sysClr>
                </a:gs>
              </a:gsLst>
              <a:lin ang="16200000" scaled="1"/>
            </a:gradFill>
            <a:ln w="9525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none" lIns="0" tIns="0" rIns="0" bIns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09" name="Oval 108"/>
            <p:cNvSpPr/>
            <p:nvPr/>
          </p:nvSpPr>
          <p:spPr bwMode="auto">
            <a:xfrm>
              <a:off x="6693159" y="3429000"/>
              <a:ext cx="393441" cy="393441"/>
            </a:xfrm>
            <a:prstGeom prst="ellipse">
              <a:avLst/>
            </a:prstGeom>
            <a:gradFill rotWithShape="1">
              <a:gsLst>
                <a:gs pos="0">
                  <a:sysClr val="windowText" lastClr="000000">
                    <a:tint val="50000"/>
                    <a:satMod val="300000"/>
                  </a:sysClr>
                </a:gs>
                <a:gs pos="35000">
                  <a:sysClr val="windowText" lastClr="000000">
                    <a:tint val="37000"/>
                    <a:satMod val="300000"/>
                  </a:sysClr>
                </a:gs>
                <a:gs pos="100000">
                  <a:sysClr val="windowText" lastClr="000000">
                    <a:tint val="15000"/>
                    <a:satMod val="350000"/>
                  </a:sysClr>
                </a:gs>
              </a:gsLst>
              <a:lin ang="16200000" scaled="1"/>
            </a:gradFill>
            <a:ln w="9525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none" lIns="0" tIns="0" rIns="0" bIns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10" name="Oval 109"/>
            <p:cNvSpPr/>
            <p:nvPr/>
          </p:nvSpPr>
          <p:spPr bwMode="auto">
            <a:xfrm>
              <a:off x="6540759" y="2514600"/>
              <a:ext cx="393441" cy="393441"/>
            </a:xfrm>
            <a:prstGeom prst="ellipse">
              <a:avLst/>
            </a:prstGeom>
            <a:gradFill rotWithShape="1">
              <a:gsLst>
                <a:gs pos="0">
                  <a:sysClr val="windowText" lastClr="000000">
                    <a:tint val="50000"/>
                    <a:satMod val="300000"/>
                  </a:sysClr>
                </a:gs>
                <a:gs pos="35000">
                  <a:sysClr val="windowText" lastClr="000000">
                    <a:tint val="37000"/>
                    <a:satMod val="300000"/>
                  </a:sysClr>
                </a:gs>
                <a:gs pos="100000">
                  <a:sysClr val="windowText" lastClr="000000">
                    <a:tint val="15000"/>
                    <a:satMod val="350000"/>
                  </a:sysClr>
                </a:gs>
              </a:gsLst>
              <a:lin ang="16200000" scaled="1"/>
            </a:gradFill>
            <a:ln w="9525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none" lIns="0" tIns="0" rIns="0" bIns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11" name="Oval 110"/>
            <p:cNvSpPr/>
            <p:nvPr/>
          </p:nvSpPr>
          <p:spPr bwMode="auto">
            <a:xfrm>
              <a:off x="7378959" y="2679441"/>
              <a:ext cx="393441" cy="393441"/>
            </a:xfrm>
            <a:prstGeom prst="ellipse">
              <a:avLst/>
            </a:prstGeom>
            <a:gradFill rotWithShape="1">
              <a:gsLst>
                <a:gs pos="0">
                  <a:sysClr val="windowText" lastClr="000000">
                    <a:tint val="50000"/>
                    <a:satMod val="300000"/>
                  </a:sysClr>
                </a:gs>
                <a:gs pos="35000">
                  <a:sysClr val="windowText" lastClr="000000">
                    <a:tint val="37000"/>
                    <a:satMod val="300000"/>
                  </a:sysClr>
                </a:gs>
                <a:gs pos="100000">
                  <a:sysClr val="windowText" lastClr="000000">
                    <a:tint val="15000"/>
                    <a:satMod val="350000"/>
                  </a:sysClr>
                </a:gs>
              </a:gsLst>
              <a:lin ang="16200000" scaled="1"/>
            </a:gradFill>
            <a:ln w="9525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none" lIns="0" tIns="0" rIns="0" bIns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12" name="Oval 111"/>
            <p:cNvSpPr/>
            <p:nvPr/>
          </p:nvSpPr>
          <p:spPr bwMode="auto">
            <a:xfrm>
              <a:off x="8140959" y="3039105"/>
              <a:ext cx="393441" cy="393441"/>
            </a:xfrm>
            <a:prstGeom prst="ellipse">
              <a:avLst/>
            </a:prstGeom>
            <a:gradFill rotWithShape="1">
              <a:gsLst>
                <a:gs pos="0">
                  <a:sysClr val="windowText" lastClr="000000">
                    <a:tint val="50000"/>
                    <a:satMod val="300000"/>
                  </a:sysClr>
                </a:gs>
                <a:gs pos="35000">
                  <a:sysClr val="windowText" lastClr="000000">
                    <a:tint val="37000"/>
                    <a:satMod val="300000"/>
                  </a:sysClr>
                </a:gs>
                <a:gs pos="100000">
                  <a:sysClr val="windowText" lastClr="000000">
                    <a:tint val="15000"/>
                    <a:satMod val="350000"/>
                  </a:sysClr>
                </a:gs>
              </a:gsLst>
              <a:lin ang="16200000" scaled="1"/>
            </a:gradFill>
            <a:ln w="9525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none" lIns="0" tIns="0" rIns="0" bIns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cxnSp>
          <p:nvCxnSpPr>
            <p:cNvPr id="113" name="Straight Arrow Connector 77"/>
            <p:cNvCxnSpPr>
              <a:cxnSpLocks noChangeShapeType="1"/>
            </p:cNvCxnSpPr>
            <p:nvPr/>
          </p:nvCxnSpPr>
          <p:spPr bwMode="auto">
            <a:xfrm flipV="1">
              <a:off x="5638800" y="3365241"/>
              <a:ext cx="304800" cy="152400"/>
            </a:xfrm>
            <a:prstGeom prst="straightConnector1">
              <a:avLst/>
            </a:prstGeom>
            <a:noFill/>
            <a:ln w="9525" algn="ctr">
              <a:solidFill>
                <a:sysClr val="windowText" lastClr="000000"/>
              </a:solidFill>
              <a:round/>
              <a:headEnd/>
              <a:tailEnd type="arrow" w="med" len="med"/>
            </a:ln>
          </p:spPr>
        </p:cxnSp>
        <p:cxnSp>
          <p:nvCxnSpPr>
            <p:cNvPr id="114" name="Straight Arrow Connector 77"/>
            <p:cNvCxnSpPr>
              <a:cxnSpLocks noChangeShapeType="1"/>
            </p:cNvCxnSpPr>
            <p:nvPr/>
          </p:nvCxnSpPr>
          <p:spPr bwMode="auto">
            <a:xfrm>
              <a:off x="6019800" y="4419600"/>
              <a:ext cx="304800" cy="152400"/>
            </a:xfrm>
            <a:prstGeom prst="straightConnector1">
              <a:avLst/>
            </a:prstGeom>
            <a:noFill/>
            <a:ln w="9525" algn="ctr">
              <a:solidFill>
                <a:sysClr val="windowText" lastClr="000000"/>
              </a:solidFill>
              <a:round/>
              <a:headEnd/>
              <a:tailEnd type="arrow" w="med" len="med"/>
            </a:ln>
          </p:spPr>
        </p:cxnSp>
        <p:sp>
          <p:nvSpPr>
            <p:cNvPr id="115" name="TextBox 114"/>
            <p:cNvSpPr txBox="1"/>
            <p:nvPr/>
          </p:nvSpPr>
          <p:spPr>
            <a:xfrm>
              <a:off x="5638800" y="4459842"/>
              <a:ext cx="33695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i="1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n</a:t>
              </a:r>
              <a:r>
                <a:rPr lang="en-US" sz="1200" b="1" i="1" baseline="-25000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2</a:t>
              </a:r>
              <a:endParaRPr lang="en-US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6597248" y="4660641"/>
              <a:ext cx="33695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i="1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n</a:t>
              </a:r>
              <a:r>
                <a:rPr lang="en-US" sz="1200" b="1" i="1" baseline="-25000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3</a:t>
              </a:r>
              <a:endParaRPr lang="en-US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17" name="TextBox 116"/>
            <p:cNvSpPr txBox="1"/>
            <p:nvPr/>
          </p:nvSpPr>
          <p:spPr>
            <a:xfrm>
              <a:off x="7511648" y="4203441"/>
              <a:ext cx="33695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i="1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n</a:t>
              </a:r>
              <a:r>
                <a:rPr lang="en-US" sz="1200" b="1" i="1" baseline="-25000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4</a:t>
              </a:r>
              <a:endParaRPr lang="en-US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18" name="TextBox 117"/>
            <p:cNvSpPr txBox="1"/>
            <p:nvPr/>
          </p:nvSpPr>
          <p:spPr>
            <a:xfrm>
              <a:off x="7054448" y="3469242"/>
              <a:ext cx="33695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i="1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n</a:t>
              </a:r>
              <a:r>
                <a:rPr lang="en-US" sz="1200" b="1" i="1" baseline="-25000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5</a:t>
              </a:r>
              <a:endParaRPr lang="en-US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19" name="TextBox 118"/>
            <p:cNvSpPr txBox="1"/>
            <p:nvPr/>
          </p:nvSpPr>
          <p:spPr>
            <a:xfrm>
              <a:off x="5791200" y="2831841"/>
              <a:ext cx="33695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i="1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n</a:t>
              </a:r>
              <a:r>
                <a:rPr lang="en-US" sz="1200" b="1" i="1" baseline="-25000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6</a:t>
              </a:r>
              <a:endParaRPr lang="en-US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20" name="TextBox 119"/>
            <p:cNvSpPr txBox="1"/>
            <p:nvPr/>
          </p:nvSpPr>
          <p:spPr>
            <a:xfrm>
              <a:off x="6749648" y="2831841"/>
              <a:ext cx="33695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i="1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n</a:t>
              </a:r>
              <a:r>
                <a:rPr lang="en-US" sz="1200" b="1" i="1" baseline="-25000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7</a:t>
              </a:r>
              <a:endParaRPr lang="en-US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21" name="TextBox 120"/>
            <p:cNvSpPr txBox="1"/>
            <p:nvPr/>
          </p:nvSpPr>
          <p:spPr>
            <a:xfrm>
              <a:off x="7543800" y="3012042"/>
              <a:ext cx="33695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i="1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n</a:t>
              </a:r>
              <a:r>
                <a:rPr lang="en-US" sz="1200" b="1" i="1" baseline="-25000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8</a:t>
              </a:r>
              <a:endParaRPr lang="en-US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22" name="TextBox 121"/>
            <p:cNvSpPr txBox="1"/>
            <p:nvPr/>
          </p:nvSpPr>
          <p:spPr>
            <a:xfrm>
              <a:off x="8153400" y="3393042"/>
              <a:ext cx="33695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i="1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n</a:t>
              </a:r>
              <a:r>
                <a:rPr lang="en-US" sz="1200" b="1" i="1" baseline="-25000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9</a:t>
              </a:r>
              <a:endParaRPr lang="en-US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23" name="TextBox 122"/>
            <p:cNvSpPr txBox="1">
              <a:spLocks noChangeArrowheads="1"/>
            </p:cNvSpPr>
            <p:nvPr/>
          </p:nvSpPr>
          <p:spPr bwMode="auto">
            <a:xfrm>
              <a:off x="5410200" y="3865631"/>
              <a:ext cx="263214" cy="2616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100" b="0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1</a:t>
              </a:r>
              <a:endParaRPr lang="en-US" sz="1100" b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24" name="TextBox 123"/>
            <p:cNvSpPr txBox="1">
              <a:spLocks noChangeArrowheads="1"/>
            </p:cNvSpPr>
            <p:nvPr/>
          </p:nvSpPr>
          <p:spPr bwMode="auto">
            <a:xfrm>
              <a:off x="5985186" y="4432041"/>
              <a:ext cx="263214" cy="2616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100" b="0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1</a:t>
              </a:r>
              <a:endParaRPr lang="en-US" sz="1100" b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25" name="TextBox 124"/>
            <p:cNvSpPr txBox="1">
              <a:spLocks noChangeArrowheads="1"/>
            </p:cNvSpPr>
            <p:nvPr/>
          </p:nvSpPr>
          <p:spPr bwMode="auto">
            <a:xfrm>
              <a:off x="6747186" y="4279641"/>
              <a:ext cx="263214" cy="2616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100" b="0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1</a:t>
              </a:r>
              <a:endParaRPr lang="en-US" sz="1100" b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26" name="TextBox 125"/>
            <p:cNvSpPr txBox="1">
              <a:spLocks noChangeArrowheads="1"/>
            </p:cNvSpPr>
            <p:nvPr/>
          </p:nvSpPr>
          <p:spPr bwMode="auto">
            <a:xfrm>
              <a:off x="6934200" y="3898641"/>
              <a:ext cx="263214" cy="2616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100" b="0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1</a:t>
              </a:r>
              <a:endParaRPr lang="en-US" sz="1100" b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27" name="TextBox 126"/>
            <p:cNvSpPr txBox="1">
              <a:spLocks noChangeArrowheads="1"/>
            </p:cNvSpPr>
            <p:nvPr/>
          </p:nvSpPr>
          <p:spPr bwMode="auto">
            <a:xfrm>
              <a:off x="6324600" y="3408431"/>
              <a:ext cx="263214" cy="2616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100" b="0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1</a:t>
              </a:r>
              <a:endParaRPr lang="en-US" sz="1100" b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28" name="TextBox 127"/>
            <p:cNvSpPr txBox="1">
              <a:spLocks noChangeArrowheads="1"/>
            </p:cNvSpPr>
            <p:nvPr/>
          </p:nvSpPr>
          <p:spPr bwMode="auto">
            <a:xfrm>
              <a:off x="6213786" y="2755641"/>
              <a:ext cx="263214" cy="2616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100" b="0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1</a:t>
              </a:r>
              <a:endParaRPr lang="en-US" sz="1100" b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29" name="TextBox 128"/>
            <p:cNvSpPr txBox="1">
              <a:spLocks noChangeArrowheads="1"/>
            </p:cNvSpPr>
            <p:nvPr/>
          </p:nvSpPr>
          <p:spPr bwMode="auto">
            <a:xfrm>
              <a:off x="7010400" y="2570231"/>
              <a:ext cx="263214" cy="2616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100" b="0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1</a:t>
              </a:r>
              <a:endParaRPr lang="en-US" sz="1100" b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30" name="TextBox 129"/>
            <p:cNvSpPr txBox="1">
              <a:spLocks noChangeArrowheads="1"/>
            </p:cNvSpPr>
            <p:nvPr/>
          </p:nvSpPr>
          <p:spPr bwMode="auto">
            <a:xfrm>
              <a:off x="7848600" y="2798831"/>
              <a:ext cx="263214" cy="2616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100" b="0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1</a:t>
              </a:r>
              <a:endParaRPr lang="en-US" sz="1100" b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sp>
        <p:nvSpPr>
          <p:cNvPr id="59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Additional Complexities</a:t>
            </a:r>
          </a:p>
        </p:txBody>
      </p:sp>
    </p:spTree>
    <p:extLst>
      <p:ext uri="{BB962C8B-B14F-4D97-AF65-F5344CB8AC3E}">
        <p14:creationId xmlns:p14="http://schemas.microsoft.com/office/powerpoint/2010/main" val="306653353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Stopping Criterion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19812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How many iterations are needed in parallel 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BFS?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5188803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smtClean="0">
                <a:solidFill>
                  <a:srgbClr val="000000"/>
                </a:solidFill>
                <a:latin typeface="Gill Sans"/>
                <a:cs typeface="Gill Sans"/>
              </a:rPr>
              <a:t>Practicalities of MapReduce implementation</a:t>
            </a:r>
            <a:r>
              <a:rPr lang="mr-IN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…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11385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(positive edge 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weight)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77443347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itennoj_honbo_garden06s3200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550688" y="0"/>
            <a:ext cx="10245376" cy="6857999"/>
          </a:xfrm>
          <a:prstGeom prst="rect">
            <a:avLst/>
          </a:prstGeom>
        </p:spPr>
      </p:pic>
      <p:sp>
        <p:nvSpPr>
          <p:cNvPr id="5" name="TextBox 3"/>
          <p:cNvSpPr txBox="1">
            <a:spLocks noChangeArrowheads="1"/>
          </p:cNvSpPr>
          <p:nvPr/>
        </p:nvSpPr>
        <p:spPr bwMode="auto">
          <a:xfrm>
            <a:off x="0" y="6611938"/>
            <a:ext cx="2743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FFFFFF"/>
                </a:solidFill>
              </a:rPr>
              <a:t>Source: </a:t>
            </a:r>
            <a:r>
              <a:rPr lang="en-US" sz="1000" b="0" dirty="0" smtClean="0">
                <a:solidFill>
                  <a:srgbClr val="FFFFFF"/>
                </a:solidFill>
              </a:rPr>
              <a:t>Wikipedia (Japanese rock garden)</a:t>
            </a:r>
            <a:endParaRPr lang="en-US" sz="1000" b="0" dirty="0">
              <a:solidFill>
                <a:srgbClr val="FFFFFF"/>
              </a:solidFill>
            </a:endParaRPr>
          </a:p>
        </p:txBody>
      </p:sp>
      <p:sp>
        <p:nvSpPr>
          <p:cNvPr id="6" name="Title 3"/>
          <p:cNvSpPr txBox="1">
            <a:spLocks/>
          </p:cNvSpPr>
          <p:nvPr/>
        </p:nvSpPr>
        <p:spPr>
          <a:xfrm>
            <a:off x="0" y="2476500"/>
            <a:ext cx="9144000" cy="10287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 baseline="0">
                <a:solidFill>
                  <a:schemeClr val="bg1"/>
                </a:solidFill>
                <a:latin typeface="Gill Sans"/>
                <a:ea typeface="+mj-ea"/>
                <a:cs typeface="Gill San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5pPr>
            <a:lvl6pPr marL="45713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6pPr>
            <a:lvl7pPr marL="914259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7pPr>
            <a:lvl8pPr marL="137139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8pPr>
            <a:lvl9pPr marL="1828519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9pPr>
          </a:lstStyle>
          <a:p>
            <a:pPr algn="ctr"/>
            <a:r>
              <a:rPr lang="en-US" sz="7200" b="0" dirty="0" smtClean="0">
                <a:solidFill>
                  <a:schemeClr val="tx1"/>
                </a:solidFill>
              </a:rPr>
              <a:t>Questions?</a:t>
            </a:r>
            <a:endParaRPr lang="en-US" sz="72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6171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6-01-31 at 6.14.4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2072518"/>
            <a:ext cx="9144000" cy="2100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64006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Old_cathedral_of_Kaliningrad_in_Russia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285745" cy="6858000"/>
          </a:xfrm>
          <a:prstGeom prst="rect">
            <a:avLst/>
          </a:prstGeom>
        </p:spPr>
      </p:pic>
      <p:sp>
        <p:nvSpPr>
          <p:cNvPr id="3" name="TextBox 3"/>
          <p:cNvSpPr txBox="1">
            <a:spLocks noChangeArrowheads="1"/>
          </p:cNvSpPr>
          <p:nvPr/>
        </p:nvSpPr>
        <p:spPr bwMode="auto">
          <a:xfrm>
            <a:off x="0" y="6611938"/>
            <a:ext cx="2743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/>
              <a:t>Source: </a:t>
            </a:r>
            <a:r>
              <a:rPr lang="en-US" sz="1000" b="0" dirty="0" smtClean="0"/>
              <a:t>Wikipedia </a:t>
            </a:r>
            <a:r>
              <a:rPr lang="en-US" sz="1000" b="0" dirty="0"/>
              <a:t>(Kaliningrad)</a:t>
            </a:r>
          </a:p>
        </p:txBody>
      </p:sp>
    </p:spTree>
    <p:extLst>
      <p:ext uri="{BB962C8B-B14F-4D97-AF65-F5344CB8AC3E}">
        <p14:creationId xmlns:p14="http://schemas.microsoft.com/office/powerpoint/2010/main" val="331784980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Some Graph Problems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14478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Finding shortest paths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182880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Routing Internet traffic and UPS trucks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22860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Finding minimum spanning trees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266700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Telco laying down fiber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31242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Finding Max Flow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350520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Airline scheduling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39624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Identify “special” nodes and communities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434340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Halting the spread 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of avian flu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0" y="48006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Bipartite matching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0" y="518160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err="1" smtClean="0">
                <a:solidFill>
                  <a:srgbClr val="0070C0"/>
                </a:solidFill>
                <a:latin typeface="Gill Sans"/>
                <a:cs typeface="Gill Sans"/>
              </a:rPr>
              <a:t>match.com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0" y="56388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Web ranking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0" y="601980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PageRank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85052368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6" grpId="0"/>
      <p:bldP spid="1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What makes graphs hard?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1336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Irregular structure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251460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Fun with data structures!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306711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Irregular data access patterns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344811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Fun with architectures!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398151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Iterations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0" y="436251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Fun with optimizations!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12094365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1" grpId="0"/>
    </p:bldLst>
  </p:timing>
</p:sld>
</file>

<file path=ppt/theme/theme1.xml><?xml version="1.0" encoding="utf-8"?>
<a:theme xmlns:a="http://schemas.openxmlformats.org/drawingml/2006/main" name="Default Design">
  <a:themeElements>
    <a:clrScheme name="My Theme Colors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FFFF99"/>
      </a:accent1>
      <a:accent2>
        <a:srgbClr val="9999FF"/>
      </a:accent2>
      <a:accent3>
        <a:srgbClr val="CCFF99"/>
      </a:accent3>
      <a:accent4>
        <a:srgbClr val="FF99CC"/>
      </a:accent4>
      <a:accent5>
        <a:srgbClr val="99CCFF"/>
      </a:accent5>
      <a:accent6>
        <a:srgbClr val="FFCC99"/>
      </a:accent6>
      <a:hlink>
        <a:srgbClr val="FFFFFF"/>
      </a:hlink>
      <a:folHlink>
        <a:srgbClr val="B2B2B2"/>
      </a:folHlink>
    </a:clrScheme>
    <a:fontScheme name="Default Design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25252F"/>
        </a:dk1>
        <a:lt1>
          <a:srgbClr val="9999FF"/>
        </a:lt1>
        <a:dk2>
          <a:srgbClr val="000000"/>
        </a:dk2>
        <a:lt2>
          <a:srgbClr val="FFFFFF"/>
        </a:lt2>
        <a:accent1>
          <a:srgbClr val="3366FF"/>
        </a:accent1>
        <a:accent2>
          <a:srgbClr val="003399"/>
        </a:accent2>
        <a:accent3>
          <a:srgbClr val="AAAAAA"/>
        </a:accent3>
        <a:accent4>
          <a:srgbClr val="8282DA"/>
        </a:accent4>
        <a:accent5>
          <a:srgbClr val="ADB8FF"/>
        </a:accent5>
        <a:accent6>
          <a:srgbClr val="002D8A"/>
        </a:accent6>
        <a:hlink>
          <a:srgbClr val="009999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314183"/>
        </a:dk1>
        <a:lt1>
          <a:srgbClr val="FFFFFF"/>
        </a:lt1>
        <a:dk2>
          <a:srgbClr val="0B1E45"/>
        </a:dk2>
        <a:lt2>
          <a:srgbClr val="FFFFFF"/>
        </a:lt2>
        <a:accent1>
          <a:srgbClr val="6666FF"/>
        </a:accent1>
        <a:accent2>
          <a:srgbClr val="0066FF"/>
        </a:accent2>
        <a:accent3>
          <a:srgbClr val="AAABB0"/>
        </a:accent3>
        <a:accent4>
          <a:srgbClr val="DADADA"/>
        </a:accent4>
        <a:accent5>
          <a:srgbClr val="B8B8FF"/>
        </a:accent5>
        <a:accent6>
          <a:srgbClr val="005CE7"/>
        </a:accent6>
        <a:hlink>
          <a:srgbClr val="006699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194349"/>
        </a:dk1>
        <a:lt1>
          <a:srgbClr val="FFFFCC"/>
        </a:lt1>
        <a:dk2>
          <a:srgbClr val="006666"/>
        </a:dk2>
        <a:lt2>
          <a:srgbClr val="FFFFFF"/>
        </a:lt2>
        <a:accent1>
          <a:srgbClr val="99CC00"/>
        </a:accent1>
        <a:accent2>
          <a:srgbClr val="00B6B2"/>
        </a:accent2>
        <a:accent3>
          <a:srgbClr val="AAB8B8"/>
        </a:accent3>
        <a:accent4>
          <a:srgbClr val="DADAAE"/>
        </a:accent4>
        <a:accent5>
          <a:srgbClr val="CAE2AA"/>
        </a:accent5>
        <a:accent6>
          <a:srgbClr val="00A5A1"/>
        </a:accent6>
        <a:hlink>
          <a:srgbClr val="669900"/>
        </a:hlink>
        <a:folHlink>
          <a:srgbClr val="6666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194349"/>
        </a:dk1>
        <a:lt1>
          <a:srgbClr val="FFFFCC"/>
        </a:lt1>
        <a:dk2>
          <a:srgbClr val="0000FF"/>
        </a:dk2>
        <a:lt2>
          <a:srgbClr val="FFFFFF"/>
        </a:lt2>
        <a:accent1>
          <a:srgbClr val="0099FF"/>
        </a:accent1>
        <a:accent2>
          <a:srgbClr val="33CC33"/>
        </a:accent2>
        <a:accent3>
          <a:srgbClr val="AAAAFF"/>
        </a:accent3>
        <a:accent4>
          <a:srgbClr val="DADAAE"/>
        </a:accent4>
        <a:accent5>
          <a:srgbClr val="AACAFF"/>
        </a:accent5>
        <a:accent6>
          <a:srgbClr val="2DB92D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194349"/>
        </a:dk1>
        <a:lt1>
          <a:srgbClr val="FFFFCC"/>
        </a:lt1>
        <a:dk2>
          <a:srgbClr val="72A497"/>
        </a:dk2>
        <a:lt2>
          <a:srgbClr val="000000"/>
        </a:lt2>
        <a:accent1>
          <a:srgbClr val="805D32"/>
        </a:accent1>
        <a:accent2>
          <a:srgbClr val="7D2F3C"/>
        </a:accent2>
        <a:accent3>
          <a:srgbClr val="BCCFC9"/>
        </a:accent3>
        <a:accent4>
          <a:srgbClr val="DADAAE"/>
        </a:accent4>
        <a:accent5>
          <a:srgbClr val="C0B6AD"/>
        </a:accent5>
        <a:accent6>
          <a:srgbClr val="712A35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1C1C1C"/>
        </a:dk1>
        <a:lt1>
          <a:srgbClr val="FFFFFF"/>
        </a:lt1>
        <a:dk2>
          <a:srgbClr val="710F0F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BB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666699"/>
        </a:hlink>
        <a:folHlink>
          <a:srgbClr val="99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336666"/>
        </a:dk1>
        <a:lt1>
          <a:srgbClr val="FFFFFF"/>
        </a:lt1>
        <a:dk2>
          <a:srgbClr val="000000"/>
        </a:dk2>
        <a:lt2>
          <a:srgbClr val="666699"/>
        </a:lt2>
        <a:accent1>
          <a:srgbClr val="99CCCC"/>
        </a:accent1>
        <a:accent2>
          <a:srgbClr val="CCCCCC"/>
        </a:accent2>
        <a:accent3>
          <a:srgbClr val="FFFFFF"/>
        </a:accent3>
        <a:accent4>
          <a:srgbClr val="2A5656"/>
        </a:accent4>
        <a:accent5>
          <a:srgbClr val="CAE2E2"/>
        </a:accent5>
        <a:accent6>
          <a:srgbClr val="B9B9B9"/>
        </a:accent6>
        <a:hlink>
          <a:srgbClr val="006666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336699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CC3300"/>
        </a:accent1>
        <a:accent2>
          <a:srgbClr val="CC9900"/>
        </a:accent2>
        <a:accent3>
          <a:srgbClr val="FFFFFF"/>
        </a:accent3>
        <a:accent4>
          <a:srgbClr val="000000"/>
        </a:accent4>
        <a:accent5>
          <a:srgbClr val="E2ADAA"/>
        </a:accent5>
        <a:accent6>
          <a:srgbClr val="B98A00"/>
        </a:accent6>
        <a:hlink>
          <a:srgbClr val="CC6600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666699"/>
        </a:accent1>
        <a:accent2>
          <a:srgbClr val="9999FF"/>
        </a:accent2>
        <a:accent3>
          <a:srgbClr val="FFFFFF"/>
        </a:accent3>
        <a:accent4>
          <a:srgbClr val="000000"/>
        </a:accent4>
        <a:accent5>
          <a:srgbClr val="B8B8CA"/>
        </a:accent5>
        <a:accent6>
          <a:srgbClr val="8A8AE7"/>
        </a:accent6>
        <a:hlink>
          <a:srgbClr val="3366FF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48335</TotalTime>
  <Words>1753</Words>
  <Application>Microsoft Macintosh PowerPoint</Application>
  <PresentationFormat>On-screen Show (4:3)</PresentationFormat>
  <Paragraphs>497</Paragraphs>
  <Slides>57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5" baseType="lpstr">
      <vt:lpstr>Arial Black</vt:lpstr>
      <vt:lpstr>Calibri</vt:lpstr>
      <vt:lpstr>Gill Sans</vt:lpstr>
      <vt:lpstr>Helvetica Neue</vt:lpstr>
      <vt:lpstr>Symbol</vt:lpstr>
      <vt:lpstr>Wingdings</vt:lpstr>
      <vt:lpstr>Arial</vt:lpstr>
      <vt:lpstr>Default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>University of Waterloo</Company>
  <LinksUpToDate>false</LinksUpToDate>
  <SharedDoc>false</SharedDoc>
  <HyperlinkBase/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Big Data Infrastructure</dc:title>
  <dc:subject/>
  <dc:creator>Jimmy Lin</dc:creator>
  <cp:keywords/>
  <dc:description/>
  <cp:lastModifiedBy>Jimmy Lin</cp:lastModifiedBy>
  <cp:revision>9089</cp:revision>
  <dcterms:created xsi:type="dcterms:W3CDTF">2012-08-31T06:36:49Z</dcterms:created>
  <dcterms:modified xsi:type="dcterms:W3CDTF">2017-01-26T23:25:49Z</dcterms:modified>
  <cp:category/>
</cp:coreProperties>
</file>